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986" r:id="rId1"/>
  </p:sldMasterIdLst>
  <p:notesMasterIdLst>
    <p:notesMasterId r:id="rId61"/>
  </p:notesMasterIdLst>
  <p:sldIdLst>
    <p:sldId id="1155" r:id="rId2"/>
    <p:sldId id="1121" r:id="rId3"/>
    <p:sldId id="1122" r:id="rId4"/>
    <p:sldId id="1123" r:id="rId5"/>
    <p:sldId id="1124" r:id="rId6"/>
    <p:sldId id="1168" r:id="rId7"/>
    <p:sldId id="1220" r:id="rId8"/>
    <p:sldId id="1222" r:id="rId9"/>
    <p:sldId id="1223" r:id="rId10"/>
    <p:sldId id="1176" r:id="rId11"/>
    <p:sldId id="1230" r:id="rId12"/>
    <p:sldId id="1237" r:id="rId13"/>
    <p:sldId id="1240" r:id="rId14"/>
    <p:sldId id="1231" r:id="rId15"/>
    <p:sldId id="1250" r:id="rId16"/>
    <p:sldId id="1184" r:id="rId17"/>
    <p:sldId id="1238" r:id="rId18"/>
    <p:sldId id="1239" r:id="rId19"/>
    <p:sldId id="1242" r:id="rId20"/>
    <p:sldId id="1243" r:id="rId21"/>
    <p:sldId id="1224" r:id="rId22"/>
    <p:sldId id="1227" r:id="rId23"/>
    <p:sldId id="1225" r:id="rId24"/>
    <p:sldId id="1232" r:id="rId25"/>
    <p:sldId id="1229" r:id="rId26"/>
    <p:sldId id="1226" r:id="rId27"/>
    <p:sldId id="1228" r:id="rId28"/>
    <p:sldId id="1233" r:id="rId29"/>
    <p:sldId id="1234" r:id="rId30"/>
    <p:sldId id="1177" r:id="rId31"/>
    <p:sldId id="1235" r:id="rId32"/>
    <p:sldId id="1199" r:id="rId33"/>
    <p:sldId id="1196" r:id="rId34"/>
    <p:sldId id="1198" r:id="rId35"/>
    <p:sldId id="1200" r:id="rId36"/>
    <p:sldId id="1241" r:id="rId37"/>
    <p:sldId id="1215" r:id="rId38"/>
    <p:sldId id="1153" r:id="rId39"/>
    <p:sldId id="1160" r:id="rId40"/>
    <p:sldId id="1165" r:id="rId41"/>
    <p:sldId id="1166" r:id="rId42"/>
    <p:sldId id="1167" r:id="rId43"/>
    <p:sldId id="1170" r:id="rId44"/>
    <p:sldId id="1171" r:id="rId45"/>
    <p:sldId id="1127" r:id="rId46"/>
    <p:sldId id="1172" r:id="rId47"/>
    <p:sldId id="1247" r:id="rId48"/>
    <p:sldId id="1248" r:id="rId49"/>
    <p:sldId id="1249" r:id="rId50"/>
    <p:sldId id="1246" r:id="rId51"/>
    <p:sldId id="1202" r:id="rId52"/>
    <p:sldId id="1203" r:id="rId53"/>
    <p:sldId id="1204" r:id="rId54"/>
    <p:sldId id="1207" r:id="rId55"/>
    <p:sldId id="1208" r:id="rId56"/>
    <p:sldId id="1244" r:id="rId57"/>
    <p:sldId id="1245" r:id="rId58"/>
    <p:sldId id="1125" r:id="rId59"/>
    <p:sldId id="1126" r:id="rId60"/>
  </p:sldIdLst>
  <p:sldSz cx="11952288" cy="6840538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989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9784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79676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3956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994600" algn="l" defTabSz="1197841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3593521" algn="l" defTabSz="1197841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4192440" algn="l" defTabSz="1197841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4791360" algn="l" defTabSz="1197841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37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C4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2" autoAdjust="0"/>
    <p:restoredTop sz="98841" autoAdjust="0"/>
  </p:normalViewPr>
  <p:slideViewPr>
    <p:cSldViewPr>
      <p:cViewPr varScale="1">
        <p:scale>
          <a:sx n="57" d="100"/>
          <a:sy n="57" d="100"/>
        </p:scale>
        <p:origin x="102" y="552"/>
      </p:cViewPr>
      <p:guideLst>
        <p:guide orient="horz" pos="2155"/>
        <p:guide pos="37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28F3B9-CD3E-4098-A0C4-7EAE28297588}" type="doc">
      <dgm:prSet loTypeId="urn:microsoft.com/office/officeart/2005/8/layout/vProcess5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D5C152-1944-471B-B78A-C67553F8401B}">
      <dgm:prSet phldrT="[Текст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2200" b="1" dirty="0" smtClean="0"/>
            <a:t>При осуществлении закупок товаров из </a:t>
          </a:r>
          <a:r>
            <a:rPr lang="ru-RU" sz="2200" b="1" i="1" u="sng" dirty="0" smtClean="0"/>
            <a:t>Перечня № 1  </a:t>
          </a:r>
          <a:r>
            <a:rPr lang="ru-RU" sz="2200" b="1" u="sng" dirty="0" smtClean="0"/>
            <a:t>электронным аукционом </a:t>
          </a:r>
          <a:r>
            <a:rPr lang="ru-RU" sz="2200" b="1" dirty="0" smtClean="0"/>
            <a:t>контракт заключается по цене</a:t>
          </a:r>
          <a:endParaRPr lang="ru-RU" sz="2200" b="1" u="sng" dirty="0"/>
        </a:p>
      </dgm:t>
    </dgm:pt>
    <dgm:pt modelId="{4692CD97-6AB4-48FD-B737-D77372F3F1F6}" type="parTrans" cxnId="{B4586054-318E-43E6-82F8-1BAD4DDBF86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2200" b="1"/>
        </a:p>
      </dgm:t>
    </dgm:pt>
    <dgm:pt modelId="{51F1A66C-8454-493E-AD52-B6D27E033CA7}" type="sibTrans" cxnId="{B4586054-318E-43E6-82F8-1BAD4DDBF86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2200" b="1"/>
        </a:p>
      </dgm:t>
    </dgm:pt>
    <dgm:pt modelId="{AEABE098-1556-431B-B2A8-1328741C8E5C}">
      <dgm:prSet phldrT="[Текст]" custT="1"/>
      <dgm:spPr/>
      <dgm:t>
        <a:bodyPr/>
        <a:lstStyle/>
        <a:p>
          <a:pPr algn="l">
            <a:spcBef>
              <a:spcPts val="0"/>
            </a:spcBef>
            <a:spcAft>
              <a:spcPts val="0"/>
            </a:spcAft>
          </a:pPr>
          <a:r>
            <a:rPr lang="ru-RU" sz="2200" b="1" dirty="0" smtClean="0"/>
            <a:t>сниженной </a:t>
          </a:r>
          <a:r>
            <a:rPr lang="ru-RU" sz="2200" b="1" u="sng" dirty="0" smtClean="0"/>
            <a:t>на 15 % </a:t>
          </a:r>
          <a:r>
            <a:rPr lang="ru-RU" sz="2200" b="1" dirty="0" smtClean="0"/>
            <a:t>от предложения в случае, если заявка такого победителя содержит предложение о поставке товаров, страной происхождения хотя бы одного из которых является иностранное государство (за исключением государств - членов  ЕАЭС) – </a:t>
          </a:r>
          <a:r>
            <a:rPr lang="ru-RU" sz="2200" b="1" u="sng" dirty="0" smtClean="0">
              <a:solidFill>
                <a:srgbClr val="0070C0"/>
              </a:solidFill>
            </a:rPr>
            <a:t>смешанная заявка</a:t>
          </a:r>
          <a:endParaRPr lang="ru-RU" sz="2200" b="1" u="sng" dirty="0">
            <a:solidFill>
              <a:srgbClr val="0070C0"/>
            </a:solidFill>
          </a:endParaRPr>
        </a:p>
      </dgm:t>
    </dgm:pt>
    <dgm:pt modelId="{EAD97E41-6988-4BB1-B212-FE2EAC856EC8}" type="parTrans" cxnId="{41F16F8E-20D8-4B39-83AD-24AAF3821B0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2200" b="1"/>
        </a:p>
      </dgm:t>
    </dgm:pt>
    <dgm:pt modelId="{F5B73609-E823-4985-A2EC-18090E1216A6}" type="sibTrans" cxnId="{41F16F8E-20D8-4B39-83AD-24AAF3821B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2200" b="1"/>
        </a:p>
      </dgm:t>
    </dgm:pt>
    <dgm:pt modelId="{C8C32D23-01D5-42C1-8E70-C38F6361A88F}">
      <dgm:prSet phldrT="[Текст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2200" b="1" dirty="0" smtClean="0"/>
            <a:t>предложенной победителем, если заявка  содержит предложение о поставке товаров, происходящих исключительно из государств - членов ЕАЭС – </a:t>
          </a:r>
          <a:r>
            <a:rPr lang="ru-RU" sz="2200" b="1" dirty="0" smtClean="0">
              <a:solidFill>
                <a:schemeClr val="tx1"/>
              </a:solidFill>
            </a:rPr>
            <a:t>не снижается </a:t>
          </a:r>
          <a:endParaRPr lang="ru-RU" sz="2200" b="1" dirty="0">
            <a:solidFill>
              <a:schemeClr val="tx1"/>
            </a:solidFill>
          </a:endParaRPr>
        </a:p>
      </dgm:t>
    </dgm:pt>
    <dgm:pt modelId="{F9C0E627-C784-446F-84C2-97A30CED1C02}" type="parTrans" cxnId="{2864986F-8C54-4886-80DF-90A212FCF81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2200" b="1"/>
        </a:p>
      </dgm:t>
    </dgm:pt>
    <dgm:pt modelId="{761F7DDD-6D00-4390-A1B8-A24CCCF445F6}" type="sibTrans" cxnId="{2864986F-8C54-4886-80DF-90A212FCF81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2200" b="1"/>
        </a:p>
      </dgm:t>
    </dgm:pt>
    <dgm:pt modelId="{0734796C-6E00-4C34-A747-833D9E05730D}" type="pres">
      <dgm:prSet presAssocID="{D528F3B9-CD3E-4098-A0C4-7EAE282975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6FC379-B341-4EEB-B204-F6F882098F0B}" type="pres">
      <dgm:prSet presAssocID="{D528F3B9-CD3E-4098-A0C4-7EAE28297588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42D7B875-1099-4549-B0EF-6E939AAE1BF8}" type="pres">
      <dgm:prSet presAssocID="{D528F3B9-CD3E-4098-A0C4-7EAE28297588}" presName="ThreeNodes_1" presStyleLbl="node1" presStyleIdx="0" presStyleCnt="3" custScaleY="59145" custLinFactNeighborY="-8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315A9-9DF5-41BD-8028-4F9668EC2696}" type="pres">
      <dgm:prSet presAssocID="{D528F3B9-CD3E-4098-A0C4-7EAE28297588}" presName="ThreeNodes_2" presStyleLbl="node1" presStyleIdx="1" presStyleCnt="3" custScaleY="123391" custLinFactNeighborX="-645" custLinFactNeighborY="-10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733AD-DC33-43C3-875B-EFDF61B99E46}" type="pres">
      <dgm:prSet presAssocID="{D528F3B9-CD3E-4098-A0C4-7EAE28297588}" presName="ThreeNodes_3" presStyleLbl="node1" presStyleIdx="2" presStyleCnt="3" custScaleX="93569" custScaleY="86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C7469-6046-4F08-BED0-CE0D458BC3D5}" type="pres">
      <dgm:prSet presAssocID="{D528F3B9-CD3E-4098-A0C4-7EAE28297588}" presName="ThreeConn_1-2" presStyleLbl="fgAccFollowNode1" presStyleIdx="0" presStyleCnt="2" custLinFactNeighborX="5830" custLinFactNeighborY="-33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2A66F-0CC7-442C-B645-AAE003E9DD6E}" type="pres">
      <dgm:prSet presAssocID="{D528F3B9-CD3E-4098-A0C4-7EAE2829758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AED0D-9EB5-4145-9ADC-9D6D6354F7F0}" type="pres">
      <dgm:prSet presAssocID="{D528F3B9-CD3E-4098-A0C4-7EAE2829758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A0E28-5EBB-48D4-8108-77064FC1EE71}" type="pres">
      <dgm:prSet presAssocID="{D528F3B9-CD3E-4098-A0C4-7EAE2829758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27B08-BAE0-4F64-8F14-5B7B2907CB90}" type="pres">
      <dgm:prSet presAssocID="{D528F3B9-CD3E-4098-A0C4-7EAE2829758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586054-318E-43E6-82F8-1BAD4DDBF866}" srcId="{D528F3B9-CD3E-4098-A0C4-7EAE28297588}" destId="{68D5C152-1944-471B-B78A-C67553F8401B}" srcOrd="0" destOrd="0" parTransId="{4692CD97-6AB4-48FD-B737-D77372F3F1F6}" sibTransId="{51F1A66C-8454-493E-AD52-B6D27E033CA7}"/>
    <dgm:cxn modelId="{A48354E9-41D3-4940-9E05-DD167393FCA7}" type="presOf" srcId="{C8C32D23-01D5-42C1-8E70-C38F6361A88F}" destId="{1DA27B08-BAE0-4F64-8F14-5B7B2907CB90}" srcOrd="1" destOrd="0" presId="urn:microsoft.com/office/officeart/2005/8/layout/vProcess5"/>
    <dgm:cxn modelId="{486484EE-5B93-4850-B4C1-158B66621B47}" type="presOf" srcId="{AEABE098-1556-431B-B2A8-1328741C8E5C}" destId="{74AA0E28-5EBB-48D4-8108-77064FC1EE71}" srcOrd="1" destOrd="0" presId="urn:microsoft.com/office/officeart/2005/8/layout/vProcess5"/>
    <dgm:cxn modelId="{2864986F-8C54-4886-80DF-90A212FCF81B}" srcId="{D528F3B9-CD3E-4098-A0C4-7EAE28297588}" destId="{C8C32D23-01D5-42C1-8E70-C38F6361A88F}" srcOrd="2" destOrd="0" parTransId="{F9C0E627-C784-446F-84C2-97A30CED1C02}" sibTransId="{761F7DDD-6D00-4390-A1B8-A24CCCF445F6}"/>
    <dgm:cxn modelId="{64407F00-501D-41BB-9DB9-CB5B97028B9F}" type="presOf" srcId="{51F1A66C-8454-493E-AD52-B6D27E033CA7}" destId="{D8FC7469-6046-4F08-BED0-CE0D458BC3D5}" srcOrd="0" destOrd="0" presId="urn:microsoft.com/office/officeart/2005/8/layout/vProcess5"/>
    <dgm:cxn modelId="{41F16F8E-20D8-4B39-83AD-24AAF3821B06}" srcId="{D528F3B9-CD3E-4098-A0C4-7EAE28297588}" destId="{AEABE098-1556-431B-B2A8-1328741C8E5C}" srcOrd="1" destOrd="0" parTransId="{EAD97E41-6988-4BB1-B212-FE2EAC856EC8}" sibTransId="{F5B73609-E823-4985-A2EC-18090E1216A6}"/>
    <dgm:cxn modelId="{05EA9DB1-BAA5-4E35-9A6B-ABAA30884B7E}" type="presOf" srcId="{68D5C152-1944-471B-B78A-C67553F8401B}" destId="{499AED0D-9EB5-4145-9ADC-9D6D6354F7F0}" srcOrd="1" destOrd="0" presId="urn:microsoft.com/office/officeart/2005/8/layout/vProcess5"/>
    <dgm:cxn modelId="{BE86B3D5-3995-480C-929C-AF7677984448}" type="presOf" srcId="{68D5C152-1944-471B-B78A-C67553F8401B}" destId="{42D7B875-1099-4549-B0EF-6E939AAE1BF8}" srcOrd="0" destOrd="0" presId="urn:microsoft.com/office/officeart/2005/8/layout/vProcess5"/>
    <dgm:cxn modelId="{CB698324-09B6-4D49-836E-AD71B65F8FD8}" type="presOf" srcId="{D528F3B9-CD3E-4098-A0C4-7EAE28297588}" destId="{0734796C-6E00-4C34-A747-833D9E05730D}" srcOrd="0" destOrd="0" presId="urn:microsoft.com/office/officeart/2005/8/layout/vProcess5"/>
    <dgm:cxn modelId="{96124157-F696-4FAF-AB5F-716AB7B65429}" type="presOf" srcId="{C8C32D23-01D5-42C1-8E70-C38F6361A88F}" destId="{493733AD-DC33-43C3-875B-EFDF61B99E46}" srcOrd="0" destOrd="0" presId="urn:microsoft.com/office/officeart/2005/8/layout/vProcess5"/>
    <dgm:cxn modelId="{DFD52997-500B-49C0-B623-234325B710A5}" type="presOf" srcId="{AEABE098-1556-431B-B2A8-1328741C8E5C}" destId="{1F7315A9-9DF5-41BD-8028-4F9668EC2696}" srcOrd="0" destOrd="0" presId="urn:microsoft.com/office/officeart/2005/8/layout/vProcess5"/>
    <dgm:cxn modelId="{C91DEDCA-1514-42A0-87CE-95A3C4874801}" type="presOf" srcId="{F5B73609-E823-4985-A2EC-18090E1216A6}" destId="{3F92A66F-0CC7-442C-B645-AAE003E9DD6E}" srcOrd="0" destOrd="0" presId="urn:microsoft.com/office/officeart/2005/8/layout/vProcess5"/>
    <dgm:cxn modelId="{DA77FEA9-CAA7-49F6-B9ED-DDBC49FBCD55}" type="presParOf" srcId="{0734796C-6E00-4C34-A747-833D9E05730D}" destId="{6A6FC379-B341-4EEB-B204-F6F882098F0B}" srcOrd="0" destOrd="0" presId="urn:microsoft.com/office/officeart/2005/8/layout/vProcess5"/>
    <dgm:cxn modelId="{A303F97B-0745-414A-8BF2-E3137C17DCC8}" type="presParOf" srcId="{0734796C-6E00-4C34-A747-833D9E05730D}" destId="{42D7B875-1099-4549-B0EF-6E939AAE1BF8}" srcOrd="1" destOrd="0" presId="urn:microsoft.com/office/officeart/2005/8/layout/vProcess5"/>
    <dgm:cxn modelId="{94570D6C-9E7C-4802-8E1E-976CE6F6C6C0}" type="presParOf" srcId="{0734796C-6E00-4C34-A747-833D9E05730D}" destId="{1F7315A9-9DF5-41BD-8028-4F9668EC2696}" srcOrd="2" destOrd="0" presId="urn:microsoft.com/office/officeart/2005/8/layout/vProcess5"/>
    <dgm:cxn modelId="{4E2657B9-9EF5-4FA7-8A21-69FDFA334304}" type="presParOf" srcId="{0734796C-6E00-4C34-A747-833D9E05730D}" destId="{493733AD-DC33-43C3-875B-EFDF61B99E46}" srcOrd="3" destOrd="0" presId="urn:microsoft.com/office/officeart/2005/8/layout/vProcess5"/>
    <dgm:cxn modelId="{8BCA2838-F2BA-46A9-A7F5-94EBF32AB25A}" type="presParOf" srcId="{0734796C-6E00-4C34-A747-833D9E05730D}" destId="{D8FC7469-6046-4F08-BED0-CE0D458BC3D5}" srcOrd="4" destOrd="0" presId="urn:microsoft.com/office/officeart/2005/8/layout/vProcess5"/>
    <dgm:cxn modelId="{4F9FA7ED-8937-42E8-84F4-E73B7BECAA9C}" type="presParOf" srcId="{0734796C-6E00-4C34-A747-833D9E05730D}" destId="{3F92A66F-0CC7-442C-B645-AAE003E9DD6E}" srcOrd="5" destOrd="0" presId="urn:microsoft.com/office/officeart/2005/8/layout/vProcess5"/>
    <dgm:cxn modelId="{39BDB969-D3AE-487C-B866-B23347F07AE7}" type="presParOf" srcId="{0734796C-6E00-4C34-A747-833D9E05730D}" destId="{499AED0D-9EB5-4145-9ADC-9D6D6354F7F0}" srcOrd="6" destOrd="0" presId="urn:microsoft.com/office/officeart/2005/8/layout/vProcess5"/>
    <dgm:cxn modelId="{59AB8CF4-7C74-4A8A-A66E-40189A49D8F9}" type="presParOf" srcId="{0734796C-6E00-4C34-A747-833D9E05730D}" destId="{74AA0E28-5EBB-48D4-8108-77064FC1EE71}" srcOrd="7" destOrd="0" presId="urn:microsoft.com/office/officeart/2005/8/layout/vProcess5"/>
    <dgm:cxn modelId="{3DD4FFC8-45F1-42A6-A92D-2ADF51DAB6A0}" type="presParOf" srcId="{0734796C-6E00-4C34-A747-833D9E05730D}" destId="{1DA27B08-BAE0-4F64-8F14-5B7B2907CB9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28F3B9-CD3E-4098-A0C4-7EAE28297588}" type="doc">
      <dgm:prSet loTypeId="urn:microsoft.com/office/officeart/2005/8/layout/vProcess5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D5C152-1944-471B-B78A-C67553F8401B}">
      <dgm:prSet phldrT="[Текст]" custT="1"/>
      <dgm:spPr/>
      <dgm:t>
        <a:bodyPr/>
        <a:lstStyle/>
        <a:p>
          <a:r>
            <a:rPr lang="ru-RU" sz="2200" b="1" dirty="0" smtClean="0"/>
            <a:t>При осуществлении закупок товаров из </a:t>
          </a:r>
          <a:r>
            <a:rPr lang="ru-RU" sz="2200" b="1" i="1" u="sng" dirty="0" smtClean="0"/>
            <a:t>Перечня № 1  </a:t>
          </a:r>
          <a:r>
            <a:rPr lang="ru-RU" sz="2200" b="1" u="sng" dirty="0" smtClean="0"/>
            <a:t>конкурсом, запросом котировок, запросом предложений</a:t>
          </a:r>
          <a:endParaRPr lang="ru-RU" sz="2200" b="1" u="sng" dirty="0"/>
        </a:p>
      </dgm:t>
    </dgm:pt>
    <dgm:pt modelId="{4692CD97-6AB4-48FD-B737-D77372F3F1F6}" type="parTrans" cxnId="{B4586054-318E-43E6-82F8-1BAD4DDBF866}">
      <dgm:prSet/>
      <dgm:spPr/>
      <dgm:t>
        <a:bodyPr/>
        <a:lstStyle/>
        <a:p>
          <a:endParaRPr lang="ru-RU" sz="2200" b="1"/>
        </a:p>
      </dgm:t>
    </dgm:pt>
    <dgm:pt modelId="{51F1A66C-8454-493E-AD52-B6D27E033CA7}" type="sibTrans" cxnId="{B4586054-318E-43E6-82F8-1BAD4DDBF866}">
      <dgm:prSet custT="1"/>
      <dgm:spPr/>
      <dgm:t>
        <a:bodyPr/>
        <a:lstStyle/>
        <a:p>
          <a:endParaRPr lang="ru-RU" sz="2200" b="1"/>
        </a:p>
      </dgm:t>
    </dgm:pt>
    <dgm:pt modelId="{AEABE098-1556-431B-B2A8-1328741C8E5C}">
      <dgm:prSet phldrT="[Текст]" custT="1"/>
      <dgm:spPr/>
      <dgm:t>
        <a:bodyPr/>
        <a:lstStyle/>
        <a:p>
          <a:r>
            <a:rPr lang="ru-RU" sz="2200" b="1" dirty="0" smtClean="0"/>
            <a:t>рассмотрение и оценка заявок (окончательных предложений), содержащих предложения о поставке товаров,  </a:t>
          </a:r>
          <a:r>
            <a:rPr lang="ru-RU" sz="2200" b="1" u="sng" dirty="0" smtClean="0"/>
            <a:t>происходящих </a:t>
          </a:r>
          <a:r>
            <a:rPr lang="ru-RU" sz="2400" b="1" u="sng" dirty="0" smtClean="0">
              <a:solidFill>
                <a:schemeClr val="tx1"/>
              </a:solidFill>
            </a:rPr>
            <a:t>исключительно</a:t>
          </a:r>
          <a:r>
            <a:rPr lang="ru-RU" sz="2200" b="1" u="sng" dirty="0" smtClean="0"/>
            <a:t> из государств - членов ЕАЭС </a:t>
          </a:r>
          <a:r>
            <a:rPr lang="ru-RU" sz="2200" b="1" dirty="0" smtClean="0"/>
            <a:t>осуществляются комиссиями заказчиков с применением к предложенной в цене контракта </a:t>
          </a:r>
          <a:r>
            <a:rPr lang="ru-RU" sz="2200" b="1" u="sng" dirty="0" smtClean="0"/>
            <a:t>понижающего 15-% коэффициента</a:t>
          </a:r>
          <a:endParaRPr lang="ru-RU" sz="2200" b="1" u="sng" dirty="0"/>
        </a:p>
      </dgm:t>
    </dgm:pt>
    <dgm:pt modelId="{EAD97E41-6988-4BB1-B212-FE2EAC856EC8}" type="parTrans" cxnId="{41F16F8E-20D8-4B39-83AD-24AAF3821B06}">
      <dgm:prSet/>
      <dgm:spPr/>
      <dgm:t>
        <a:bodyPr/>
        <a:lstStyle/>
        <a:p>
          <a:endParaRPr lang="ru-RU" sz="2200" b="1"/>
        </a:p>
      </dgm:t>
    </dgm:pt>
    <dgm:pt modelId="{F5B73609-E823-4985-A2EC-18090E1216A6}" type="sibTrans" cxnId="{41F16F8E-20D8-4B39-83AD-24AAF3821B06}">
      <dgm:prSet custT="1"/>
      <dgm:spPr/>
      <dgm:t>
        <a:bodyPr/>
        <a:lstStyle/>
        <a:p>
          <a:endParaRPr lang="ru-RU" sz="2200" b="1"/>
        </a:p>
      </dgm:t>
    </dgm:pt>
    <dgm:pt modelId="{C8C32D23-01D5-42C1-8E70-C38F6361A88F}">
      <dgm:prSet phldrT="[Текст]" custT="1"/>
      <dgm:spPr/>
      <dgm:t>
        <a:bodyPr/>
        <a:lstStyle/>
        <a:p>
          <a:r>
            <a:rPr lang="ru-RU" sz="2200" b="1" dirty="0" smtClean="0"/>
            <a:t>Контракт заключается по цене, предложенной победителем конкурса, запроса котировок, запроса предложений.</a:t>
          </a:r>
          <a:endParaRPr lang="ru-RU" sz="2200" b="1" dirty="0"/>
        </a:p>
      </dgm:t>
    </dgm:pt>
    <dgm:pt modelId="{F9C0E627-C784-446F-84C2-97A30CED1C02}" type="parTrans" cxnId="{2864986F-8C54-4886-80DF-90A212FCF81B}">
      <dgm:prSet/>
      <dgm:spPr/>
      <dgm:t>
        <a:bodyPr/>
        <a:lstStyle/>
        <a:p>
          <a:endParaRPr lang="ru-RU" sz="2200" b="1"/>
        </a:p>
      </dgm:t>
    </dgm:pt>
    <dgm:pt modelId="{761F7DDD-6D00-4390-A1B8-A24CCCF445F6}" type="sibTrans" cxnId="{2864986F-8C54-4886-80DF-90A212FCF81B}">
      <dgm:prSet/>
      <dgm:spPr/>
      <dgm:t>
        <a:bodyPr/>
        <a:lstStyle/>
        <a:p>
          <a:endParaRPr lang="ru-RU" sz="2200" b="1"/>
        </a:p>
      </dgm:t>
    </dgm:pt>
    <dgm:pt modelId="{0734796C-6E00-4C34-A747-833D9E05730D}" type="pres">
      <dgm:prSet presAssocID="{D528F3B9-CD3E-4098-A0C4-7EAE282975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6FC379-B341-4EEB-B204-F6F882098F0B}" type="pres">
      <dgm:prSet presAssocID="{D528F3B9-CD3E-4098-A0C4-7EAE28297588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42D7B875-1099-4549-B0EF-6E939AAE1BF8}" type="pres">
      <dgm:prSet presAssocID="{D528F3B9-CD3E-4098-A0C4-7EAE28297588}" presName="ThreeNodes_1" presStyleLbl="node1" presStyleIdx="0" presStyleCnt="3" custScaleY="67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315A9-9DF5-41BD-8028-4F9668EC2696}" type="pres">
      <dgm:prSet presAssocID="{D528F3B9-CD3E-4098-A0C4-7EAE28297588}" presName="ThreeNodes_2" presStyleLbl="node1" presStyleIdx="1" presStyleCnt="3" custScaleX="103128" custScaleY="113951" custLinFactNeighborX="0" custLinFactNeighborY="5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733AD-DC33-43C3-875B-EFDF61B99E46}" type="pres">
      <dgm:prSet presAssocID="{D528F3B9-CD3E-4098-A0C4-7EAE28297588}" presName="ThreeNodes_3" presStyleLbl="node1" presStyleIdx="2" presStyleCnt="3" custScaleX="92713" custScaleY="69620" custLinFactNeighborY="10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C7469-6046-4F08-BED0-CE0D458BC3D5}" type="pres">
      <dgm:prSet presAssocID="{D528F3B9-CD3E-4098-A0C4-7EAE28297588}" presName="ThreeConn_1-2" presStyleLbl="fgAccFollowNode1" presStyleIdx="0" presStyleCnt="2" custLinFactNeighborX="1865" custLinFactNeighborY="-26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2A66F-0CC7-442C-B645-AAE003E9DD6E}" type="pres">
      <dgm:prSet presAssocID="{D528F3B9-CD3E-4098-A0C4-7EAE28297588}" presName="ThreeConn_2-3" presStyleLbl="fgAccFollowNode1" presStyleIdx="1" presStyleCnt="2" custLinFactNeighborX="35431" custLinFactNeighborY="29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AED0D-9EB5-4145-9ADC-9D6D6354F7F0}" type="pres">
      <dgm:prSet presAssocID="{D528F3B9-CD3E-4098-A0C4-7EAE2829758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A0E28-5EBB-48D4-8108-77064FC1EE71}" type="pres">
      <dgm:prSet presAssocID="{D528F3B9-CD3E-4098-A0C4-7EAE2829758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27B08-BAE0-4F64-8F14-5B7B2907CB90}" type="pres">
      <dgm:prSet presAssocID="{D528F3B9-CD3E-4098-A0C4-7EAE2829758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0F9012-93BF-4386-B2D4-E8D28FC55872}" type="presOf" srcId="{51F1A66C-8454-493E-AD52-B6D27E033CA7}" destId="{D8FC7469-6046-4F08-BED0-CE0D458BC3D5}" srcOrd="0" destOrd="0" presId="urn:microsoft.com/office/officeart/2005/8/layout/vProcess5"/>
    <dgm:cxn modelId="{3DDF8550-8A76-41C6-9B69-BFA4C0ECF7CD}" type="presOf" srcId="{F5B73609-E823-4985-A2EC-18090E1216A6}" destId="{3F92A66F-0CC7-442C-B645-AAE003E9DD6E}" srcOrd="0" destOrd="0" presId="urn:microsoft.com/office/officeart/2005/8/layout/vProcess5"/>
    <dgm:cxn modelId="{3E094B0B-4C45-42FC-BC35-D0C9B5EBDC17}" type="presOf" srcId="{D528F3B9-CD3E-4098-A0C4-7EAE28297588}" destId="{0734796C-6E00-4C34-A747-833D9E05730D}" srcOrd="0" destOrd="0" presId="urn:microsoft.com/office/officeart/2005/8/layout/vProcess5"/>
    <dgm:cxn modelId="{8CB22EA1-253B-429B-A80D-761C91008FB4}" type="presOf" srcId="{C8C32D23-01D5-42C1-8E70-C38F6361A88F}" destId="{493733AD-DC33-43C3-875B-EFDF61B99E46}" srcOrd="0" destOrd="0" presId="urn:microsoft.com/office/officeart/2005/8/layout/vProcess5"/>
    <dgm:cxn modelId="{B4586054-318E-43E6-82F8-1BAD4DDBF866}" srcId="{D528F3B9-CD3E-4098-A0C4-7EAE28297588}" destId="{68D5C152-1944-471B-B78A-C67553F8401B}" srcOrd="0" destOrd="0" parTransId="{4692CD97-6AB4-48FD-B737-D77372F3F1F6}" sibTransId="{51F1A66C-8454-493E-AD52-B6D27E033CA7}"/>
    <dgm:cxn modelId="{7697F61C-FF9C-46DD-AB6C-8E2951D52461}" type="presOf" srcId="{AEABE098-1556-431B-B2A8-1328741C8E5C}" destId="{1F7315A9-9DF5-41BD-8028-4F9668EC2696}" srcOrd="0" destOrd="0" presId="urn:microsoft.com/office/officeart/2005/8/layout/vProcess5"/>
    <dgm:cxn modelId="{2864986F-8C54-4886-80DF-90A212FCF81B}" srcId="{D528F3B9-CD3E-4098-A0C4-7EAE28297588}" destId="{C8C32D23-01D5-42C1-8E70-C38F6361A88F}" srcOrd="2" destOrd="0" parTransId="{F9C0E627-C784-446F-84C2-97A30CED1C02}" sibTransId="{761F7DDD-6D00-4390-A1B8-A24CCCF445F6}"/>
    <dgm:cxn modelId="{41F16F8E-20D8-4B39-83AD-24AAF3821B06}" srcId="{D528F3B9-CD3E-4098-A0C4-7EAE28297588}" destId="{AEABE098-1556-431B-B2A8-1328741C8E5C}" srcOrd="1" destOrd="0" parTransId="{EAD97E41-6988-4BB1-B212-FE2EAC856EC8}" sibTransId="{F5B73609-E823-4985-A2EC-18090E1216A6}"/>
    <dgm:cxn modelId="{478ACFC3-96DD-400C-A32B-FC9145789E36}" type="presOf" srcId="{68D5C152-1944-471B-B78A-C67553F8401B}" destId="{499AED0D-9EB5-4145-9ADC-9D6D6354F7F0}" srcOrd="1" destOrd="0" presId="urn:microsoft.com/office/officeart/2005/8/layout/vProcess5"/>
    <dgm:cxn modelId="{DAB2A1DD-B761-4A18-B2EA-309DDCC137FB}" type="presOf" srcId="{C8C32D23-01D5-42C1-8E70-C38F6361A88F}" destId="{1DA27B08-BAE0-4F64-8F14-5B7B2907CB90}" srcOrd="1" destOrd="0" presId="urn:microsoft.com/office/officeart/2005/8/layout/vProcess5"/>
    <dgm:cxn modelId="{821A1FA8-34B6-451E-AE51-6F752C9CEC5C}" type="presOf" srcId="{68D5C152-1944-471B-B78A-C67553F8401B}" destId="{42D7B875-1099-4549-B0EF-6E939AAE1BF8}" srcOrd="0" destOrd="0" presId="urn:microsoft.com/office/officeart/2005/8/layout/vProcess5"/>
    <dgm:cxn modelId="{E463203D-14FF-4356-99B2-0DE776646F5D}" type="presOf" srcId="{AEABE098-1556-431B-B2A8-1328741C8E5C}" destId="{74AA0E28-5EBB-48D4-8108-77064FC1EE71}" srcOrd="1" destOrd="0" presId="urn:microsoft.com/office/officeart/2005/8/layout/vProcess5"/>
    <dgm:cxn modelId="{B192EAC6-15D3-4464-82AA-87E0903FBF1E}" type="presParOf" srcId="{0734796C-6E00-4C34-A747-833D9E05730D}" destId="{6A6FC379-B341-4EEB-B204-F6F882098F0B}" srcOrd="0" destOrd="0" presId="urn:microsoft.com/office/officeart/2005/8/layout/vProcess5"/>
    <dgm:cxn modelId="{FA13EE7E-92B9-49C2-A3B1-4DA3CD171CD9}" type="presParOf" srcId="{0734796C-6E00-4C34-A747-833D9E05730D}" destId="{42D7B875-1099-4549-B0EF-6E939AAE1BF8}" srcOrd="1" destOrd="0" presId="urn:microsoft.com/office/officeart/2005/8/layout/vProcess5"/>
    <dgm:cxn modelId="{87E52452-DD03-49E6-AC73-3A58FB41E3E7}" type="presParOf" srcId="{0734796C-6E00-4C34-A747-833D9E05730D}" destId="{1F7315A9-9DF5-41BD-8028-4F9668EC2696}" srcOrd="2" destOrd="0" presId="urn:microsoft.com/office/officeart/2005/8/layout/vProcess5"/>
    <dgm:cxn modelId="{A351C6A1-E2E2-4A3B-839A-52ED0EEC6EA1}" type="presParOf" srcId="{0734796C-6E00-4C34-A747-833D9E05730D}" destId="{493733AD-DC33-43C3-875B-EFDF61B99E46}" srcOrd="3" destOrd="0" presId="urn:microsoft.com/office/officeart/2005/8/layout/vProcess5"/>
    <dgm:cxn modelId="{16206591-50E7-459C-AE29-125578B1BA6B}" type="presParOf" srcId="{0734796C-6E00-4C34-A747-833D9E05730D}" destId="{D8FC7469-6046-4F08-BED0-CE0D458BC3D5}" srcOrd="4" destOrd="0" presId="urn:microsoft.com/office/officeart/2005/8/layout/vProcess5"/>
    <dgm:cxn modelId="{456ABF2C-024A-4192-870B-A28A066CAE67}" type="presParOf" srcId="{0734796C-6E00-4C34-A747-833D9E05730D}" destId="{3F92A66F-0CC7-442C-B645-AAE003E9DD6E}" srcOrd="5" destOrd="0" presId="urn:microsoft.com/office/officeart/2005/8/layout/vProcess5"/>
    <dgm:cxn modelId="{BD1FF209-6C3C-46FE-8DE6-C6DC1BA1B176}" type="presParOf" srcId="{0734796C-6E00-4C34-A747-833D9E05730D}" destId="{499AED0D-9EB5-4145-9ADC-9D6D6354F7F0}" srcOrd="6" destOrd="0" presId="urn:microsoft.com/office/officeart/2005/8/layout/vProcess5"/>
    <dgm:cxn modelId="{30E8A2C9-14EF-445F-866E-8137ED3EBAF8}" type="presParOf" srcId="{0734796C-6E00-4C34-A747-833D9E05730D}" destId="{74AA0E28-5EBB-48D4-8108-77064FC1EE71}" srcOrd="7" destOrd="0" presId="urn:microsoft.com/office/officeart/2005/8/layout/vProcess5"/>
    <dgm:cxn modelId="{8EF1EA57-D09A-4ECD-B3A4-19609A6DCA2D}" type="presParOf" srcId="{0734796C-6E00-4C34-A747-833D9E05730D}" destId="{1DA27B08-BAE0-4F64-8F14-5B7B2907CB9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572D3C-5717-439F-AB43-1114539B6D5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75DC2E-120B-4ED5-9D98-ABA8E5A991C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7030A0"/>
              </a:solidFill>
            </a:rPr>
            <a:t>Предоставления преимуществ учреждениям и предприятиям уголовно-исполнительной системы и организациям инвалидов</a:t>
          </a:r>
          <a:endParaRPr lang="ru-RU" sz="2000" dirty="0"/>
        </a:p>
      </dgm:t>
    </dgm:pt>
    <dgm:pt modelId="{E76C986F-8037-40CD-9B87-2F80591AF106}" type="parTrans" cxnId="{B6A2A732-1F66-4CAA-9ABF-045AF51D6E68}">
      <dgm:prSet/>
      <dgm:spPr/>
      <dgm:t>
        <a:bodyPr/>
        <a:lstStyle/>
        <a:p>
          <a:endParaRPr lang="ru-RU" sz="2000"/>
        </a:p>
      </dgm:t>
    </dgm:pt>
    <dgm:pt modelId="{1DDD5D30-026A-4F4D-ADC8-A72424FDC0DC}" type="sibTrans" cxnId="{B6A2A732-1F66-4CAA-9ABF-045AF51D6E68}">
      <dgm:prSet/>
      <dgm:spPr/>
      <dgm:t>
        <a:bodyPr/>
        <a:lstStyle/>
        <a:p>
          <a:endParaRPr lang="ru-RU" sz="2000"/>
        </a:p>
      </dgm:t>
    </dgm:pt>
    <dgm:pt modelId="{43EA95B3-14FD-4677-9F57-FE0C99DBF1C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/>
            <a:t>Статья 28 закона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20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i="1" dirty="0" smtClean="0"/>
            <a:t>учреждения и предприятия уголовно-исполнительной системы </a:t>
          </a:r>
          <a:r>
            <a:rPr lang="ru-RU" sz="2000" b="1" i="1" dirty="0" smtClean="0">
              <a:solidFill>
                <a:srgbClr val="7030A0"/>
              </a:solidFill>
            </a:rPr>
            <a:t>(</a:t>
          </a:r>
          <a:r>
            <a:rPr lang="ru-RU" sz="2000" b="1" dirty="0" smtClean="0">
              <a:solidFill>
                <a:srgbClr val="7030A0"/>
              </a:solidFill>
            </a:rPr>
            <a:t>УПУИС)</a:t>
          </a:r>
          <a:endParaRPr lang="ru-RU" sz="2000" b="1" i="1" dirty="0">
            <a:solidFill>
              <a:srgbClr val="7030A0"/>
            </a:solidFill>
          </a:endParaRPr>
        </a:p>
      </dgm:t>
    </dgm:pt>
    <dgm:pt modelId="{7DDA8353-8A3E-4FC0-B28F-FBCD8A68E9C7}" type="parTrans" cxnId="{100B7958-1A66-463A-8A51-229DF0CDA9DA}">
      <dgm:prSet/>
      <dgm:spPr/>
      <dgm:t>
        <a:bodyPr/>
        <a:lstStyle/>
        <a:p>
          <a:endParaRPr lang="ru-RU" sz="2000"/>
        </a:p>
      </dgm:t>
    </dgm:pt>
    <dgm:pt modelId="{F1D4DB10-2D84-449A-90F5-1EF2AC5307AD}" type="sibTrans" cxnId="{100B7958-1A66-463A-8A51-229DF0CDA9DA}">
      <dgm:prSet/>
      <dgm:spPr/>
      <dgm:t>
        <a:bodyPr/>
        <a:lstStyle/>
        <a:p>
          <a:endParaRPr lang="ru-RU" sz="2000"/>
        </a:p>
      </dgm:t>
    </dgm:pt>
    <dgm:pt modelId="{BFD31508-FBFA-4C59-A099-BA469277DBA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/>
            <a:t>Постановление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/>
            <a:t>от 14.07.2014 № 649</a:t>
          </a:r>
          <a:endParaRPr lang="ru-RU" sz="2000" dirty="0"/>
        </a:p>
      </dgm:t>
    </dgm:pt>
    <dgm:pt modelId="{01BD6713-1632-4C47-AE89-8C8FCEBE1842}" type="parTrans" cxnId="{A3958B21-43F9-4E61-87A4-47CBFBA8FE57}">
      <dgm:prSet/>
      <dgm:spPr/>
      <dgm:t>
        <a:bodyPr/>
        <a:lstStyle/>
        <a:p>
          <a:endParaRPr lang="ru-RU" sz="2000"/>
        </a:p>
      </dgm:t>
    </dgm:pt>
    <dgm:pt modelId="{7EC60572-F890-46BB-88B1-0AA95902F010}" type="sibTrans" cxnId="{A3958B21-43F9-4E61-87A4-47CBFBA8FE57}">
      <dgm:prSet/>
      <dgm:spPr/>
      <dgm:t>
        <a:bodyPr/>
        <a:lstStyle/>
        <a:p>
          <a:endParaRPr lang="ru-RU" sz="2000"/>
        </a:p>
      </dgm:t>
    </dgm:pt>
    <dgm:pt modelId="{B79DAABF-E33A-4E2A-84C0-97FBC6FB825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/>
            <a:t>Статья 29 закона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2000" dirty="0" smtClean="0"/>
        </a:p>
        <a:p>
          <a:pPr>
            <a:lnSpc>
              <a:spcPct val="100000"/>
            </a:lnSpc>
            <a:spcAft>
              <a:spcPts val="0"/>
            </a:spcAft>
          </a:pPr>
          <a:endParaRPr lang="ru-RU" sz="2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i="1" dirty="0" smtClean="0"/>
            <a:t>организации инвалидов </a:t>
          </a:r>
          <a:r>
            <a:rPr lang="ru-RU" sz="2000" b="1" i="1" dirty="0" smtClean="0">
              <a:solidFill>
                <a:srgbClr val="7030A0"/>
              </a:solidFill>
            </a:rPr>
            <a:t>(ОИ)</a:t>
          </a:r>
          <a:endParaRPr lang="ru-RU" sz="2000" b="1" i="1" dirty="0">
            <a:solidFill>
              <a:srgbClr val="7030A0"/>
            </a:solidFill>
          </a:endParaRPr>
        </a:p>
      </dgm:t>
    </dgm:pt>
    <dgm:pt modelId="{5361A5CD-9492-495F-9900-1B2FD1B05F7C}" type="parTrans" cxnId="{8FD908BC-8BF9-480E-AC6F-D516793E096F}">
      <dgm:prSet/>
      <dgm:spPr/>
      <dgm:t>
        <a:bodyPr/>
        <a:lstStyle/>
        <a:p>
          <a:endParaRPr lang="ru-RU" sz="2000"/>
        </a:p>
      </dgm:t>
    </dgm:pt>
    <dgm:pt modelId="{038A8AB9-0791-4712-A84E-FB6868D57CA4}" type="sibTrans" cxnId="{8FD908BC-8BF9-480E-AC6F-D516793E096F}">
      <dgm:prSet/>
      <dgm:spPr/>
      <dgm:t>
        <a:bodyPr/>
        <a:lstStyle/>
        <a:p>
          <a:endParaRPr lang="ru-RU" sz="2000"/>
        </a:p>
      </dgm:t>
    </dgm:pt>
    <dgm:pt modelId="{2954D2E8-2F21-47D1-A0D3-38D7CFFB372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/>
            <a:t>Постановление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/>
            <a:t> от 15.04.2014 № 341</a:t>
          </a:r>
          <a:endParaRPr lang="ru-RU" sz="2000" dirty="0"/>
        </a:p>
      </dgm:t>
    </dgm:pt>
    <dgm:pt modelId="{3F5B19B3-C18D-4ED2-8C51-BC39054DEC85}" type="parTrans" cxnId="{E4FA595F-1FB7-4857-BCC1-95FB0A422728}">
      <dgm:prSet/>
      <dgm:spPr/>
      <dgm:t>
        <a:bodyPr/>
        <a:lstStyle/>
        <a:p>
          <a:endParaRPr lang="ru-RU" sz="2000"/>
        </a:p>
      </dgm:t>
    </dgm:pt>
    <dgm:pt modelId="{29360DC6-6BF5-47CF-9EDF-E23A617E8556}" type="sibTrans" cxnId="{E4FA595F-1FB7-4857-BCC1-95FB0A422728}">
      <dgm:prSet/>
      <dgm:spPr/>
      <dgm:t>
        <a:bodyPr/>
        <a:lstStyle/>
        <a:p>
          <a:endParaRPr lang="ru-RU" sz="2000"/>
        </a:p>
      </dgm:t>
    </dgm:pt>
    <dgm:pt modelId="{5C06B2D1-C7E4-4F79-A48A-21EDE16B25F9}" type="pres">
      <dgm:prSet presAssocID="{49572D3C-5717-439F-AB43-1114539B6D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4186CE2-06DC-4F80-94E1-B29D72BA9092}" type="pres">
      <dgm:prSet presAssocID="{8F75DC2E-120B-4ED5-9D98-ABA8E5A991C7}" presName="hierRoot1" presStyleCnt="0"/>
      <dgm:spPr/>
    </dgm:pt>
    <dgm:pt modelId="{A2F5C6DA-9763-4DB6-80C3-31B11FF8A009}" type="pres">
      <dgm:prSet presAssocID="{8F75DC2E-120B-4ED5-9D98-ABA8E5A991C7}" presName="composite" presStyleCnt="0"/>
      <dgm:spPr/>
    </dgm:pt>
    <dgm:pt modelId="{03A0323C-156F-4A19-9104-D6661A317DA4}" type="pres">
      <dgm:prSet presAssocID="{8F75DC2E-120B-4ED5-9D98-ABA8E5A991C7}" presName="background" presStyleLbl="node0" presStyleIdx="0" presStyleCnt="1"/>
      <dgm:spPr>
        <a:solidFill>
          <a:schemeClr val="accent3"/>
        </a:solidFill>
      </dgm:spPr>
    </dgm:pt>
    <dgm:pt modelId="{B6BC1926-39BF-4696-A6D8-BAEC3ECF5E13}" type="pres">
      <dgm:prSet presAssocID="{8F75DC2E-120B-4ED5-9D98-ABA8E5A991C7}" presName="text" presStyleLbl="fgAcc0" presStyleIdx="0" presStyleCnt="1" custScaleX="3341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1E5BFA-0897-4827-BF0A-94D97F922801}" type="pres">
      <dgm:prSet presAssocID="{8F75DC2E-120B-4ED5-9D98-ABA8E5A991C7}" presName="hierChild2" presStyleCnt="0"/>
      <dgm:spPr/>
    </dgm:pt>
    <dgm:pt modelId="{1FFC1E42-F0BC-49C6-8D1E-7CB8B06BF12E}" type="pres">
      <dgm:prSet presAssocID="{7DDA8353-8A3E-4FC0-B28F-FBCD8A68E9C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78CF1B0-E2FA-4FAA-8833-B983783BBA5C}" type="pres">
      <dgm:prSet presAssocID="{43EA95B3-14FD-4677-9F57-FE0C99DBF1C1}" presName="hierRoot2" presStyleCnt="0"/>
      <dgm:spPr/>
    </dgm:pt>
    <dgm:pt modelId="{5FCA95A6-067F-4597-BF69-0753039DBB2F}" type="pres">
      <dgm:prSet presAssocID="{43EA95B3-14FD-4677-9F57-FE0C99DBF1C1}" presName="composite2" presStyleCnt="0"/>
      <dgm:spPr/>
    </dgm:pt>
    <dgm:pt modelId="{0353F65D-25B1-4F8A-83F1-23DF6C0CB762}" type="pres">
      <dgm:prSet presAssocID="{43EA95B3-14FD-4677-9F57-FE0C99DBF1C1}" presName="background2" presStyleLbl="node2" presStyleIdx="0" presStyleCnt="2"/>
      <dgm:spPr>
        <a:solidFill>
          <a:schemeClr val="accent3"/>
        </a:solidFill>
      </dgm:spPr>
    </dgm:pt>
    <dgm:pt modelId="{631F19DB-2E5E-49E1-B981-C10BAA5E9C77}" type="pres">
      <dgm:prSet presAssocID="{43EA95B3-14FD-4677-9F57-FE0C99DBF1C1}" presName="text2" presStyleLbl="fgAcc2" presStyleIdx="0" presStyleCnt="2" custScaleX="1832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8D9659-84CF-453A-B1CB-AE4877C801C3}" type="pres">
      <dgm:prSet presAssocID="{43EA95B3-14FD-4677-9F57-FE0C99DBF1C1}" presName="hierChild3" presStyleCnt="0"/>
      <dgm:spPr/>
    </dgm:pt>
    <dgm:pt modelId="{79CE8372-74A3-4D62-AF29-97BC95B8CFE0}" type="pres">
      <dgm:prSet presAssocID="{01BD6713-1632-4C47-AE89-8C8FCEBE1842}" presName="Name17" presStyleLbl="parChTrans1D3" presStyleIdx="0" presStyleCnt="2"/>
      <dgm:spPr/>
      <dgm:t>
        <a:bodyPr/>
        <a:lstStyle/>
        <a:p>
          <a:endParaRPr lang="ru-RU"/>
        </a:p>
      </dgm:t>
    </dgm:pt>
    <dgm:pt modelId="{1EFBEDCD-7BE0-45D7-A3FA-E46A8B6244E1}" type="pres">
      <dgm:prSet presAssocID="{BFD31508-FBFA-4C59-A099-BA469277DBA0}" presName="hierRoot3" presStyleCnt="0"/>
      <dgm:spPr/>
    </dgm:pt>
    <dgm:pt modelId="{C435104F-B43A-448E-B31A-07CF8C59B73B}" type="pres">
      <dgm:prSet presAssocID="{BFD31508-FBFA-4C59-A099-BA469277DBA0}" presName="composite3" presStyleCnt="0"/>
      <dgm:spPr/>
    </dgm:pt>
    <dgm:pt modelId="{3BC83565-91E4-4680-A371-C70B11C393AA}" type="pres">
      <dgm:prSet presAssocID="{BFD31508-FBFA-4C59-A099-BA469277DBA0}" presName="background3" presStyleLbl="node3" presStyleIdx="0" presStyleCnt="2"/>
      <dgm:spPr>
        <a:solidFill>
          <a:schemeClr val="accent3"/>
        </a:solidFill>
      </dgm:spPr>
    </dgm:pt>
    <dgm:pt modelId="{C6B05EA8-8B46-4D09-A163-6303946F2133}" type="pres">
      <dgm:prSet presAssocID="{BFD31508-FBFA-4C59-A099-BA469277DBA0}" presName="text3" presStyleLbl="fgAcc3" presStyleIdx="0" presStyleCnt="2" custScaleX="150006" custScaleY="52676" custLinFactNeighborY="-8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E1C443-C496-42E8-95F6-667F204795C6}" type="pres">
      <dgm:prSet presAssocID="{BFD31508-FBFA-4C59-A099-BA469277DBA0}" presName="hierChild4" presStyleCnt="0"/>
      <dgm:spPr/>
    </dgm:pt>
    <dgm:pt modelId="{D7AD1055-4574-49F3-923C-D9BFA4096D9C}" type="pres">
      <dgm:prSet presAssocID="{5361A5CD-9492-495F-9900-1B2FD1B05F7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42C4236-6A65-41C9-AA95-AA87930B3E92}" type="pres">
      <dgm:prSet presAssocID="{B79DAABF-E33A-4E2A-84C0-97FBC6FB825E}" presName="hierRoot2" presStyleCnt="0"/>
      <dgm:spPr/>
    </dgm:pt>
    <dgm:pt modelId="{3759ABEA-70DE-4B42-8079-CE9CE0E65ABA}" type="pres">
      <dgm:prSet presAssocID="{B79DAABF-E33A-4E2A-84C0-97FBC6FB825E}" presName="composite2" presStyleCnt="0"/>
      <dgm:spPr/>
    </dgm:pt>
    <dgm:pt modelId="{A6A49956-E787-4D42-828D-65CC45CE1BF4}" type="pres">
      <dgm:prSet presAssocID="{B79DAABF-E33A-4E2A-84C0-97FBC6FB825E}" presName="background2" presStyleLbl="node2" presStyleIdx="1" presStyleCnt="2"/>
      <dgm:spPr>
        <a:solidFill>
          <a:schemeClr val="accent3"/>
        </a:solidFill>
      </dgm:spPr>
    </dgm:pt>
    <dgm:pt modelId="{7FE7A0E7-A9FC-4DB0-B398-2B309BE507F9}" type="pres">
      <dgm:prSet presAssocID="{B79DAABF-E33A-4E2A-84C0-97FBC6FB825E}" presName="text2" presStyleLbl="fgAcc2" presStyleIdx="1" presStyleCnt="2" custScaleX="1875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E26D0E-C311-4078-A9BD-FC4C0A8436AC}" type="pres">
      <dgm:prSet presAssocID="{B79DAABF-E33A-4E2A-84C0-97FBC6FB825E}" presName="hierChild3" presStyleCnt="0"/>
      <dgm:spPr/>
    </dgm:pt>
    <dgm:pt modelId="{3968BC3D-7DB3-4E86-BA5F-497870D473AD}" type="pres">
      <dgm:prSet presAssocID="{3F5B19B3-C18D-4ED2-8C51-BC39054DEC85}" presName="Name17" presStyleLbl="parChTrans1D3" presStyleIdx="1" presStyleCnt="2"/>
      <dgm:spPr/>
      <dgm:t>
        <a:bodyPr/>
        <a:lstStyle/>
        <a:p>
          <a:endParaRPr lang="ru-RU"/>
        </a:p>
      </dgm:t>
    </dgm:pt>
    <dgm:pt modelId="{8A9E38B5-773E-458A-B04F-9045B615B4E5}" type="pres">
      <dgm:prSet presAssocID="{2954D2E8-2F21-47D1-A0D3-38D7CFFB372C}" presName="hierRoot3" presStyleCnt="0"/>
      <dgm:spPr/>
    </dgm:pt>
    <dgm:pt modelId="{AF08DF8D-47B3-4148-8C03-308900092167}" type="pres">
      <dgm:prSet presAssocID="{2954D2E8-2F21-47D1-A0D3-38D7CFFB372C}" presName="composite3" presStyleCnt="0"/>
      <dgm:spPr/>
    </dgm:pt>
    <dgm:pt modelId="{31439DCD-D5ED-4E73-B49B-C1322B0C3F98}" type="pres">
      <dgm:prSet presAssocID="{2954D2E8-2F21-47D1-A0D3-38D7CFFB372C}" presName="background3" presStyleLbl="node3" presStyleIdx="1" presStyleCnt="2"/>
      <dgm:spPr>
        <a:solidFill>
          <a:schemeClr val="accent3"/>
        </a:solidFill>
      </dgm:spPr>
    </dgm:pt>
    <dgm:pt modelId="{F313BD82-1462-4F78-8BA2-0D0CD8FE3966}" type="pres">
      <dgm:prSet presAssocID="{2954D2E8-2F21-47D1-A0D3-38D7CFFB372C}" presName="text3" presStyleLbl="fgAcc3" presStyleIdx="1" presStyleCnt="2" custScaleX="146592" custScaleY="57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E85CDC-DE16-4AF8-92CE-DDEAC2561E6F}" type="pres">
      <dgm:prSet presAssocID="{2954D2E8-2F21-47D1-A0D3-38D7CFFB372C}" presName="hierChild4" presStyleCnt="0"/>
      <dgm:spPr/>
    </dgm:pt>
  </dgm:ptLst>
  <dgm:cxnLst>
    <dgm:cxn modelId="{F8BF2256-AAD8-4E2A-87EB-E5E27DA2BA83}" type="presOf" srcId="{3F5B19B3-C18D-4ED2-8C51-BC39054DEC85}" destId="{3968BC3D-7DB3-4E86-BA5F-497870D473AD}" srcOrd="0" destOrd="0" presId="urn:microsoft.com/office/officeart/2005/8/layout/hierarchy1"/>
    <dgm:cxn modelId="{100B7958-1A66-463A-8A51-229DF0CDA9DA}" srcId="{8F75DC2E-120B-4ED5-9D98-ABA8E5A991C7}" destId="{43EA95B3-14FD-4677-9F57-FE0C99DBF1C1}" srcOrd="0" destOrd="0" parTransId="{7DDA8353-8A3E-4FC0-B28F-FBCD8A68E9C7}" sibTransId="{F1D4DB10-2D84-449A-90F5-1EF2AC5307AD}"/>
    <dgm:cxn modelId="{F25D6C7C-C9B5-42FE-BA56-D882B08E6492}" type="presOf" srcId="{7DDA8353-8A3E-4FC0-B28F-FBCD8A68E9C7}" destId="{1FFC1E42-F0BC-49C6-8D1E-7CB8B06BF12E}" srcOrd="0" destOrd="0" presId="urn:microsoft.com/office/officeart/2005/8/layout/hierarchy1"/>
    <dgm:cxn modelId="{954808D4-205E-437A-946F-F04C13B2B719}" type="presOf" srcId="{8F75DC2E-120B-4ED5-9D98-ABA8E5A991C7}" destId="{B6BC1926-39BF-4696-A6D8-BAEC3ECF5E13}" srcOrd="0" destOrd="0" presId="urn:microsoft.com/office/officeart/2005/8/layout/hierarchy1"/>
    <dgm:cxn modelId="{8FD908BC-8BF9-480E-AC6F-D516793E096F}" srcId="{8F75DC2E-120B-4ED5-9D98-ABA8E5A991C7}" destId="{B79DAABF-E33A-4E2A-84C0-97FBC6FB825E}" srcOrd="1" destOrd="0" parTransId="{5361A5CD-9492-495F-9900-1B2FD1B05F7C}" sibTransId="{038A8AB9-0791-4712-A84E-FB6868D57CA4}"/>
    <dgm:cxn modelId="{235B0047-5971-49F8-8DC6-0785E6028C1C}" type="presOf" srcId="{2954D2E8-2F21-47D1-A0D3-38D7CFFB372C}" destId="{F313BD82-1462-4F78-8BA2-0D0CD8FE3966}" srcOrd="0" destOrd="0" presId="urn:microsoft.com/office/officeart/2005/8/layout/hierarchy1"/>
    <dgm:cxn modelId="{085B35DB-AC02-4911-BE65-D52F8D95471A}" type="presOf" srcId="{BFD31508-FBFA-4C59-A099-BA469277DBA0}" destId="{C6B05EA8-8B46-4D09-A163-6303946F2133}" srcOrd="0" destOrd="0" presId="urn:microsoft.com/office/officeart/2005/8/layout/hierarchy1"/>
    <dgm:cxn modelId="{B6A2A732-1F66-4CAA-9ABF-045AF51D6E68}" srcId="{49572D3C-5717-439F-AB43-1114539B6D54}" destId="{8F75DC2E-120B-4ED5-9D98-ABA8E5A991C7}" srcOrd="0" destOrd="0" parTransId="{E76C986F-8037-40CD-9B87-2F80591AF106}" sibTransId="{1DDD5D30-026A-4F4D-ADC8-A72424FDC0DC}"/>
    <dgm:cxn modelId="{BAB1AEFD-F420-4180-81B4-21FD745CE90F}" type="presOf" srcId="{5361A5CD-9492-495F-9900-1B2FD1B05F7C}" destId="{D7AD1055-4574-49F3-923C-D9BFA4096D9C}" srcOrd="0" destOrd="0" presId="urn:microsoft.com/office/officeart/2005/8/layout/hierarchy1"/>
    <dgm:cxn modelId="{A49A4D3D-00CA-4626-AA9E-79C38A94D405}" type="presOf" srcId="{43EA95B3-14FD-4677-9F57-FE0C99DBF1C1}" destId="{631F19DB-2E5E-49E1-B981-C10BAA5E9C77}" srcOrd="0" destOrd="0" presId="urn:microsoft.com/office/officeart/2005/8/layout/hierarchy1"/>
    <dgm:cxn modelId="{92DD86C2-149B-412D-A9B4-E59C6268F643}" type="presOf" srcId="{B79DAABF-E33A-4E2A-84C0-97FBC6FB825E}" destId="{7FE7A0E7-A9FC-4DB0-B398-2B309BE507F9}" srcOrd="0" destOrd="0" presId="urn:microsoft.com/office/officeart/2005/8/layout/hierarchy1"/>
    <dgm:cxn modelId="{1ADE9B31-67DF-4C38-B7C9-D3E72F49E1E0}" type="presOf" srcId="{49572D3C-5717-439F-AB43-1114539B6D54}" destId="{5C06B2D1-C7E4-4F79-A48A-21EDE16B25F9}" srcOrd="0" destOrd="0" presId="urn:microsoft.com/office/officeart/2005/8/layout/hierarchy1"/>
    <dgm:cxn modelId="{A3958B21-43F9-4E61-87A4-47CBFBA8FE57}" srcId="{43EA95B3-14FD-4677-9F57-FE0C99DBF1C1}" destId="{BFD31508-FBFA-4C59-A099-BA469277DBA0}" srcOrd="0" destOrd="0" parTransId="{01BD6713-1632-4C47-AE89-8C8FCEBE1842}" sibTransId="{7EC60572-F890-46BB-88B1-0AA95902F010}"/>
    <dgm:cxn modelId="{07E911E4-AED8-404D-A3EA-08B020022DD4}" type="presOf" srcId="{01BD6713-1632-4C47-AE89-8C8FCEBE1842}" destId="{79CE8372-74A3-4D62-AF29-97BC95B8CFE0}" srcOrd="0" destOrd="0" presId="urn:microsoft.com/office/officeart/2005/8/layout/hierarchy1"/>
    <dgm:cxn modelId="{E4FA595F-1FB7-4857-BCC1-95FB0A422728}" srcId="{B79DAABF-E33A-4E2A-84C0-97FBC6FB825E}" destId="{2954D2E8-2F21-47D1-A0D3-38D7CFFB372C}" srcOrd="0" destOrd="0" parTransId="{3F5B19B3-C18D-4ED2-8C51-BC39054DEC85}" sibTransId="{29360DC6-6BF5-47CF-9EDF-E23A617E8556}"/>
    <dgm:cxn modelId="{798604AC-A1A4-4040-BD36-DC2DBDCF3BD1}" type="presParOf" srcId="{5C06B2D1-C7E4-4F79-A48A-21EDE16B25F9}" destId="{54186CE2-06DC-4F80-94E1-B29D72BA9092}" srcOrd="0" destOrd="0" presId="urn:microsoft.com/office/officeart/2005/8/layout/hierarchy1"/>
    <dgm:cxn modelId="{F6057AAD-B2A8-4301-8441-7D82800A4242}" type="presParOf" srcId="{54186CE2-06DC-4F80-94E1-B29D72BA9092}" destId="{A2F5C6DA-9763-4DB6-80C3-31B11FF8A009}" srcOrd="0" destOrd="0" presId="urn:microsoft.com/office/officeart/2005/8/layout/hierarchy1"/>
    <dgm:cxn modelId="{3738CEFA-085F-43F2-BC92-56019306DAC3}" type="presParOf" srcId="{A2F5C6DA-9763-4DB6-80C3-31B11FF8A009}" destId="{03A0323C-156F-4A19-9104-D6661A317DA4}" srcOrd="0" destOrd="0" presId="urn:microsoft.com/office/officeart/2005/8/layout/hierarchy1"/>
    <dgm:cxn modelId="{AD0E6832-EAF7-4006-8A18-58E77061115D}" type="presParOf" srcId="{A2F5C6DA-9763-4DB6-80C3-31B11FF8A009}" destId="{B6BC1926-39BF-4696-A6D8-BAEC3ECF5E13}" srcOrd="1" destOrd="0" presId="urn:microsoft.com/office/officeart/2005/8/layout/hierarchy1"/>
    <dgm:cxn modelId="{8B41ACED-DB60-428D-A4A9-D04C5DC38FEF}" type="presParOf" srcId="{54186CE2-06DC-4F80-94E1-B29D72BA9092}" destId="{C51E5BFA-0897-4827-BF0A-94D97F922801}" srcOrd="1" destOrd="0" presId="urn:microsoft.com/office/officeart/2005/8/layout/hierarchy1"/>
    <dgm:cxn modelId="{0E6C1147-C189-4F61-B341-AAA528ADD352}" type="presParOf" srcId="{C51E5BFA-0897-4827-BF0A-94D97F922801}" destId="{1FFC1E42-F0BC-49C6-8D1E-7CB8B06BF12E}" srcOrd="0" destOrd="0" presId="urn:microsoft.com/office/officeart/2005/8/layout/hierarchy1"/>
    <dgm:cxn modelId="{95B81B22-A607-4F48-ADA0-8C9FD07BACE9}" type="presParOf" srcId="{C51E5BFA-0897-4827-BF0A-94D97F922801}" destId="{078CF1B0-E2FA-4FAA-8833-B983783BBA5C}" srcOrd="1" destOrd="0" presId="urn:microsoft.com/office/officeart/2005/8/layout/hierarchy1"/>
    <dgm:cxn modelId="{49BBEAC0-D5B3-48B8-B6ED-A4A063D07F7A}" type="presParOf" srcId="{078CF1B0-E2FA-4FAA-8833-B983783BBA5C}" destId="{5FCA95A6-067F-4597-BF69-0753039DBB2F}" srcOrd="0" destOrd="0" presId="urn:microsoft.com/office/officeart/2005/8/layout/hierarchy1"/>
    <dgm:cxn modelId="{72E58026-70A1-4FD0-9803-E3759FDD3078}" type="presParOf" srcId="{5FCA95A6-067F-4597-BF69-0753039DBB2F}" destId="{0353F65D-25B1-4F8A-83F1-23DF6C0CB762}" srcOrd="0" destOrd="0" presId="urn:microsoft.com/office/officeart/2005/8/layout/hierarchy1"/>
    <dgm:cxn modelId="{7FECF850-E963-42BD-9203-2075F41951D7}" type="presParOf" srcId="{5FCA95A6-067F-4597-BF69-0753039DBB2F}" destId="{631F19DB-2E5E-49E1-B981-C10BAA5E9C77}" srcOrd="1" destOrd="0" presId="urn:microsoft.com/office/officeart/2005/8/layout/hierarchy1"/>
    <dgm:cxn modelId="{FD1B6240-6585-4879-9021-10E27275672C}" type="presParOf" srcId="{078CF1B0-E2FA-4FAA-8833-B983783BBA5C}" destId="{8D8D9659-84CF-453A-B1CB-AE4877C801C3}" srcOrd="1" destOrd="0" presId="urn:microsoft.com/office/officeart/2005/8/layout/hierarchy1"/>
    <dgm:cxn modelId="{378F7DCC-8B33-43D6-8811-1967E6C94F39}" type="presParOf" srcId="{8D8D9659-84CF-453A-B1CB-AE4877C801C3}" destId="{79CE8372-74A3-4D62-AF29-97BC95B8CFE0}" srcOrd="0" destOrd="0" presId="urn:microsoft.com/office/officeart/2005/8/layout/hierarchy1"/>
    <dgm:cxn modelId="{A2BC4A8A-3FB1-4D53-A2CE-893FDCF4FD92}" type="presParOf" srcId="{8D8D9659-84CF-453A-B1CB-AE4877C801C3}" destId="{1EFBEDCD-7BE0-45D7-A3FA-E46A8B6244E1}" srcOrd="1" destOrd="0" presId="urn:microsoft.com/office/officeart/2005/8/layout/hierarchy1"/>
    <dgm:cxn modelId="{CB1AA7CC-7BB4-4C17-970B-D7B94ECE1746}" type="presParOf" srcId="{1EFBEDCD-7BE0-45D7-A3FA-E46A8B6244E1}" destId="{C435104F-B43A-448E-B31A-07CF8C59B73B}" srcOrd="0" destOrd="0" presId="urn:microsoft.com/office/officeart/2005/8/layout/hierarchy1"/>
    <dgm:cxn modelId="{5DCEAEBA-C03E-4423-ABD4-0B653D7EE8E0}" type="presParOf" srcId="{C435104F-B43A-448E-B31A-07CF8C59B73B}" destId="{3BC83565-91E4-4680-A371-C70B11C393AA}" srcOrd="0" destOrd="0" presId="urn:microsoft.com/office/officeart/2005/8/layout/hierarchy1"/>
    <dgm:cxn modelId="{2B22D000-0C4C-4B84-BAF1-B6C774AF7A13}" type="presParOf" srcId="{C435104F-B43A-448E-B31A-07CF8C59B73B}" destId="{C6B05EA8-8B46-4D09-A163-6303946F2133}" srcOrd="1" destOrd="0" presId="urn:microsoft.com/office/officeart/2005/8/layout/hierarchy1"/>
    <dgm:cxn modelId="{8036F5F3-8ED5-468C-A241-7A603551CADB}" type="presParOf" srcId="{1EFBEDCD-7BE0-45D7-A3FA-E46A8B6244E1}" destId="{97E1C443-C496-42E8-95F6-667F204795C6}" srcOrd="1" destOrd="0" presId="urn:microsoft.com/office/officeart/2005/8/layout/hierarchy1"/>
    <dgm:cxn modelId="{C7569BED-1618-489A-8AA6-6C9A60913652}" type="presParOf" srcId="{C51E5BFA-0897-4827-BF0A-94D97F922801}" destId="{D7AD1055-4574-49F3-923C-D9BFA4096D9C}" srcOrd="2" destOrd="0" presId="urn:microsoft.com/office/officeart/2005/8/layout/hierarchy1"/>
    <dgm:cxn modelId="{F2F2E28B-E84B-43E9-AA07-3A8CF508ECF0}" type="presParOf" srcId="{C51E5BFA-0897-4827-BF0A-94D97F922801}" destId="{F42C4236-6A65-41C9-AA95-AA87930B3E92}" srcOrd="3" destOrd="0" presId="urn:microsoft.com/office/officeart/2005/8/layout/hierarchy1"/>
    <dgm:cxn modelId="{3D76A8AC-6100-4922-A769-E8763C016B86}" type="presParOf" srcId="{F42C4236-6A65-41C9-AA95-AA87930B3E92}" destId="{3759ABEA-70DE-4B42-8079-CE9CE0E65ABA}" srcOrd="0" destOrd="0" presId="urn:microsoft.com/office/officeart/2005/8/layout/hierarchy1"/>
    <dgm:cxn modelId="{6A800F4C-476F-4E89-B30A-F338BE42AB4B}" type="presParOf" srcId="{3759ABEA-70DE-4B42-8079-CE9CE0E65ABA}" destId="{A6A49956-E787-4D42-828D-65CC45CE1BF4}" srcOrd="0" destOrd="0" presId="urn:microsoft.com/office/officeart/2005/8/layout/hierarchy1"/>
    <dgm:cxn modelId="{64F1F9AE-8858-47C1-AF1D-831C72406F45}" type="presParOf" srcId="{3759ABEA-70DE-4B42-8079-CE9CE0E65ABA}" destId="{7FE7A0E7-A9FC-4DB0-B398-2B309BE507F9}" srcOrd="1" destOrd="0" presId="urn:microsoft.com/office/officeart/2005/8/layout/hierarchy1"/>
    <dgm:cxn modelId="{F52E677A-2B03-4538-84F8-DC6978350BDA}" type="presParOf" srcId="{F42C4236-6A65-41C9-AA95-AA87930B3E92}" destId="{12E26D0E-C311-4078-A9BD-FC4C0A8436AC}" srcOrd="1" destOrd="0" presId="urn:microsoft.com/office/officeart/2005/8/layout/hierarchy1"/>
    <dgm:cxn modelId="{7568C49E-7A24-4C6C-B932-6E668BA2866F}" type="presParOf" srcId="{12E26D0E-C311-4078-A9BD-FC4C0A8436AC}" destId="{3968BC3D-7DB3-4E86-BA5F-497870D473AD}" srcOrd="0" destOrd="0" presId="urn:microsoft.com/office/officeart/2005/8/layout/hierarchy1"/>
    <dgm:cxn modelId="{979FDFFB-C97B-4B15-B4F2-5F38253CA67A}" type="presParOf" srcId="{12E26D0E-C311-4078-A9BD-FC4C0A8436AC}" destId="{8A9E38B5-773E-458A-B04F-9045B615B4E5}" srcOrd="1" destOrd="0" presId="urn:microsoft.com/office/officeart/2005/8/layout/hierarchy1"/>
    <dgm:cxn modelId="{AF480B17-34DC-40B4-9F6D-6C44A59A6842}" type="presParOf" srcId="{8A9E38B5-773E-458A-B04F-9045B615B4E5}" destId="{AF08DF8D-47B3-4148-8C03-308900092167}" srcOrd="0" destOrd="0" presId="urn:microsoft.com/office/officeart/2005/8/layout/hierarchy1"/>
    <dgm:cxn modelId="{84245657-3B6C-489F-9113-F07CE57B5347}" type="presParOf" srcId="{AF08DF8D-47B3-4148-8C03-308900092167}" destId="{31439DCD-D5ED-4E73-B49B-C1322B0C3F98}" srcOrd="0" destOrd="0" presId="urn:microsoft.com/office/officeart/2005/8/layout/hierarchy1"/>
    <dgm:cxn modelId="{401E7BF2-819F-4F83-9113-586D4C52A7C3}" type="presParOf" srcId="{AF08DF8D-47B3-4148-8C03-308900092167}" destId="{F313BD82-1462-4F78-8BA2-0D0CD8FE3966}" srcOrd="1" destOrd="0" presId="urn:microsoft.com/office/officeart/2005/8/layout/hierarchy1"/>
    <dgm:cxn modelId="{DE237516-FC6B-4E42-9FC5-138C3735C48E}" type="presParOf" srcId="{8A9E38B5-773E-458A-B04F-9045B615B4E5}" destId="{D8E85CDC-DE16-4AF8-92CE-DDEAC2561E6F}" srcOrd="1" destOrd="0" presId="urn:microsoft.com/office/officeart/2005/8/layout/hierarchy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24358-2F61-4B7A-B5AB-DA9C09FE06E2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49525" y="857250"/>
            <a:ext cx="40449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CDAA805-34B6-4209-8585-E7273BF101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320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71" kern="1200">
        <a:solidFill>
          <a:schemeClr val="tx1"/>
        </a:solidFill>
        <a:latin typeface="+mn-lt"/>
        <a:ea typeface="+mn-ea"/>
        <a:cs typeface="+mn-cs"/>
      </a:defRPr>
    </a:lvl1pPr>
    <a:lvl2pPr marL="598920" algn="l" rtl="0" eaLnBrk="0" fontAlgn="base" hangingPunct="0">
      <a:spcBef>
        <a:spcPct val="30000"/>
      </a:spcBef>
      <a:spcAft>
        <a:spcPct val="0"/>
      </a:spcAft>
      <a:defRPr sz="1571" kern="1200">
        <a:solidFill>
          <a:schemeClr val="tx1"/>
        </a:solidFill>
        <a:latin typeface="+mn-lt"/>
        <a:ea typeface="+mn-ea"/>
        <a:cs typeface="+mn-cs"/>
      </a:defRPr>
    </a:lvl2pPr>
    <a:lvl3pPr marL="1197841" algn="l" rtl="0" eaLnBrk="0" fontAlgn="base" hangingPunct="0">
      <a:spcBef>
        <a:spcPct val="30000"/>
      </a:spcBef>
      <a:spcAft>
        <a:spcPct val="0"/>
      </a:spcAft>
      <a:defRPr sz="1571" kern="1200">
        <a:solidFill>
          <a:schemeClr val="tx1"/>
        </a:solidFill>
        <a:latin typeface="+mn-lt"/>
        <a:ea typeface="+mn-ea"/>
        <a:cs typeface="+mn-cs"/>
      </a:defRPr>
    </a:lvl3pPr>
    <a:lvl4pPr marL="1796761" algn="l" rtl="0" eaLnBrk="0" fontAlgn="base" hangingPunct="0">
      <a:spcBef>
        <a:spcPct val="30000"/>
      </a:spcBef>
      <a:spcAft>
        <a:spcPct val="0"/>
      </a:spcAft>
      <a:defRPr sz="1571" kern="1200">
        <a:solidFill>
          <a:schemeClr val="tx1"/>
        </a:solidFill>
        <a:latin typeface="+mn-lt"/>
        <a:ea typeface="+mn-ea"/>
        <a:cs typeface="+mn-cs"/>
      </a:defRPr>
    </a:lvl4pPr>
    <a:lvl5pPr marL="2395680" algn="l" rtl="0" eaLnBrk="0" fontAlgn="base" hangingPunct="0">
      <a:spcBef>
        <a:spcPct val="30000"/>
      </a:spcBef>
      <a:spcAft>
        <a:spcPct val="0"/>
      </a:spcAft>
      <a:defRPr sz="1571" kern="1200">
        <a:solidFill>
          <a:schemeClr val="tx1"/>
        </a:solidFill>
        <a:latin typeface="+mn-lt"/>
        <a:ea typeface="+mn-ea"/>
        <a:cs typeface="+mn-cs"/>
      </a:defRPr>
    </a:lvl5pPr>
    <a:lvl6pPr marL="2994600" algn="l" defTabSz="1197841" rtl="0" eaLnBrk="1" latinLnBrk="0" hangingPunct="1">
      <a:defRPr sz="1571" kern="1200">
        <a:solidFill>
          <a:schemeClr val="tx1"/>
        </a:solidFill>
        <a:latin typeface="+mn-lt"/>
        <a:ea typeface="+mn-ea"/>
        <a:cs typeface="+mn-cs"/>
      </a:defRPr>
    </a:lvl6pPr>
    <a:lvl7pPr marL="3593521" algn="l" defTabSz="1197841" rtl="0" eaLnBrk="1" latinLnBrk="0" hangingPunct="1">
      <a:defRPr sz="1571" kern="1200">
        <a:solidFill>
          <a:schemeClr val="tx1"/>
        </a:solidFill>
        <a:latin typeface="+mn-lt"/>
        <a:ea typeface="+mn-ea"/>
        <a:cs typeface="+mn-cs"/>
      </a:defRPr>
    </a:lvl7pPr>
    <a:lvl8pPr marL="4192440" algn="l" defTabSz="1197841" rtl="0" eaLnBrk="1" latinLnBrk="0" hangingPunct="1">
      <a:defRPr sz="1571" kern="1200">
        <a:solidFill>
          <a:schemeClr val="tx1"/>
        </a:solidFill>
        <a:latin typeface="+mn-lt"/>
        <a:ea typeface="+mn-ea"/>
        <a:cs typeface="+mn-cs"/>
      </a:defRPr>
    </a:lvl8pPr>
    <a:lvl9pPr marL="4791360" algn="l" defTabSz="1197841" rtl="0" eaLnBrk="1" latinLnBrk="0" hangingPunct="1">
      <a:defRPr sz="157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25688" y="514350"/>
            <a:ext cx="4492625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681AC-FC2D-45E7-8165-EB2287DA0DF7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37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13" y="6384502"/>
            <a:ext cx="11949175" cy="4560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18187"/>
            <a:ext cx="11949175" cy="63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706" y="757019"/>
            <a:ext cx="9860638" cy="355708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842" spc="-49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8422" y="4444275"/>
            <a:ext cx="9860638" cy="114009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53" cap="all" spc="196" baseline="0">
                <a:solidFill>
                  <a:schemeClr val="tx2"/>
                </a:solidFill>
                <a:latin typeface="+mj-lt"/>
              </a:defRPr>
            </a:lvl1pPr>
            <a:lvl2pPr marL="448193" indent="0" algn="ctr">
              <a:buNone/>
              <a:defRPr sz="2353"/>
            </a:lvl2pPr>
            <a:lvl3pPr marL="896386" indent="0" algn="ctr">
              <a:buNone/>
              <a:defRPr sz="2353"/>
            </a:lvl3pPr>
            <a:lvl4pPr marL="1344579" indent="0" algn="ctr">
              <a:buNone/>
              <a:defRPr sz="1961"/>
            </a:lvl4pPr>
            <a:lvl5pPr marL="1792773" indent="0" algn="ctr">
              <a:buNone/>
              <a:defRPr sz="1961"/>
            </a:lvl5pPr>
            <a:lvl6pPr marL="2240966" indent="0" algn="ctr">
              <a:buNone/>
              <a:defRPr sz="1961"/>
            </a:lvl6pPr>
            <a:lvl7pPr marL="2689159" indent="0" algn="ctr">
              <a:buNone/>
              <a:defRPr sz="1961"/>
            </a:lvl7pPr>
            <a:lvl8pPr marL="3137352" indent="0" algn="ctr">
              <a:buNone/>
              <a:defRPr sz="1961"/>
            </a:lvl8pPr>
            <a:lvl9pPr marL="3585545" indent="0" algn="ctr">
              <a:buNone/>
              <a:defRPr sz="1961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22D905-3F9F-42DE-9102-0A4A5171739C}" type="datetimeFigureOut">
              <a:rPr lang="ru-RU" smtClean="0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3244-841E-4C83-A286-6AC957F47C65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183914" y="4332341"/>
            <a:ext cx="968135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12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A4088-A0E1-4826-A3A6-5702E97889F9}" type="datetimeFigureOut">
              <a:rPr lang="ru-RU" smtClean="0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6AE7-B447-4928-9F94-FA3EB9D85CB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372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13" y="6384502"/>
            <a:ext cx="11949175" cy="4560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18187"/>
            <a:ext cx="11949175" cy="63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53356" y="413723"/>
            <a:ext cx="2577212" cy="57427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1720" y="413722"/>
            <a:ext cx="7582233" cy="574276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E0D9A-4254-4FC0-A43F-5FEAD2486100}" type="datetimeFigureOut">
              <a:rPr lang="ru-RU" smtClean="0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12AF-A197-4CB9-B33E-A5935811B25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3399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88409D0-5D4A-46B8-A97E-5E849DC65A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757"/>
            <a:ext cx="11952288" cy="8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39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51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88409D0-5D4A-46B8-A97E-5E849DC65A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757"/>
            <a:ext cx="11952288" cy="8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56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88409D0-5D4A-46B8-A97E-5E849DC65A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757"/>
            <a:ext cx="11952288" cy="8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48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88409D0-5D4A-46B8-A97E-5E849DC65A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757"/>
            <a:ext cx="11952288" cy="8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1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342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88409D0-5D4A-46B8-A97E-5E849DC65A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757"/>
            <a:ext cx="11952288" cy="8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98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88409D0-5D4A-46B8-A97E-5E849DC65A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757"/>
            <a:ext cx="11952288" cy="8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5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BEF04-773C-4EC3-9F09-46FE9878EC4C}" type="datetimeFigureOut">
              <a:rPr lang="ru-RU" smtClean="0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954D-17AE-4D03-80EA-C7D7A4A29C7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3414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88409D0-5D4A-46B8-A97E-5E849DC65A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757"/>
            <a:ext cx="11952288" cy="8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18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88409D0-5D4A-46B8-A97E-5E849DC65A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757"/>
            <a:ext cx="11952288" cy="8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95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88409D0-5D4A-46B8-A97E-5E849DC65A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757"/>
            <a:ext cx="11952288" cy="8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75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88409D0-5D4A-46B8-A97E-5E849DC65A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757"/>
            <a:ext cx="11952288" cy="8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10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95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13" y="6384502"/>
            <a:ext cx="11949175" cy="4560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18187"/>
            <a:ext cx="11949175" cy="63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06" y="757019"/>
            <a:ext cx="9860638" cy="355708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842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706" y="4441789"/>
            <a:ext cx="9860638" cy="114009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53" cap="all" spc="196" baseline="0">
                <a:solidFill>
                  <a:schemeClr val="tx2"/>
                </a:solidFill>
                <a:latin typeface="+mj-lt"/>
              </a:defRPr>
            </a:lvl1pPr>
            <a:lvl2pPr marL="448193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137392-71F3-4451-BDE3-B9C3CC411C2B}" type="datetimeFigureOut">
              <a:rPr lang="ru-RU" smtClean="0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14DF-A1AB-43A1-98F6-3B608B8B815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183914" y="4332341"/>
            <a:ext cx="968135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35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75706" y="285874"/>
            <a:ext cx="9860638" cy="14470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705" y="1841034"/>
            <a:ext cx="4840677" cy="40131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67" y="1841035"/>
            <a:ext cx="4840677" cy="40131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DD329B-1750-4AFF-AFC5-C0BA04607F75}" type="datetimeFigureOut">
              <a:rPr lang="ru-RU" smtClean="0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3DDD-DBEC-4C9B-AE5B-272E839BF1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0679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75706" y="285874"/>
            <a:ext cx="9860638" cy="14470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706" y="1841352"/>
            <a:ext cx="4840677" cy="734407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61" b="0" cap="all" baseline="0">
                <a:solidFill>
                  <a:schemeClr val="tx2"/>
                </a:solidFill>
              </a:defRPr>
            </a:lvl1pPr>
            <a:lvl2pPr marL="448193" indent="0">
              <a:buNone/>
              <a:defRPr sz="1961" b="1"/>
            </a:lvl2pPr>
            <a:lvl3pPr marL="896386" indent="0">
              <a:buNone/>
              <a:defRPr sz="1765" b="1"/>
            </a:lvl3pPr>
            <a:lvl4pPr marL="1344579" indent="0">
              <a:buNone/>
              <a:defRPr sz="1568" b="1"/>
            </a:lvl4pPr>
            <a:lvl5pPr marL="1792773" indent="0">
              <a:buNone/>
              <a:defRPr sz="1568" b="1"/>
            </a:lvl5pPr>
            <a:lvl6pPr marL="2240966" indent="0">
              <a:buNone/>
              <a:defRPr sz="1568" b="1"/>
            </a:lvl6pPr>
            <a:lvl7pPr marL="2689159" indent="0">
              <a:buNone/>
              <a:defRPr sz="1568" b="1"/>
            </a:lvl7pPr>
            <a:lvl8pPr marL="3137352" indent="0">
              <a:buNone/>
              <a:defRPr sz="1568" b="1"/>
            </a:lvl8pPr>
            <a:lvl9pPr marL="3585545" indent="0">
              <a:buNone/>
              <a:defRPr sz="15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706" y="2575759"/>
            <a:ext cx="4840677" cy="33695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667" y="1841352"/>
            <a:ext cx="4840677" cy="734407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61" b="0" cap="all" baseline="0">
                <a:solidFill>
                  <a:schemeClr val="tx2"/>
                </a:solidFill>
              </a:defRPr>
            </a:lvl1pPr>
            <a:lvl2pPr marL="448193" indent="0">
              <a:buNone/>
              <a:defRPr sz="1961" b="1"/>
            </a:lvl2pPr>
            <a:lvl3pPr marL="896386" indent="0">
              <a:buNone/>
              <a:defRPr sz="1765" b="1"/>
            </a:lvl3pPr>
            <a:lvl4pPr marL="1344579" indent="0">
              <a:buNone/>
              <a:defRPr sz="1568" b="1"/>
            </a:lvl4pPr>
            <a:lvl5pPr marL="1792773" indent="0">
              <a:buNone/>
              <a:defRPr sz="1568" b="1"/>
            </a:lvl5pPr>
            <a:lvl6pPr marL="2240966" indent="0">
              <a:buNone/>
              <a:defRPr sz="1568" b="1"/>
            </a:lvl6pPr>
            <a:lvl7pPr marL="2689159" indent="0">
              <a:buNone/>
              <a:defRPr sz="1568" b="1"/>
            </a:lvl7pPr>
            <a:lvl8pPr marL="3137352" indent="0">
              <a:buNone/>
              <a:defRPr sz="1568" b="1"/>
            </a:lvl8pPr>
            <a:lvl9pPr marL="3585545" indent="0">
              <a:buNone/>
              <a:defRPr sz="15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667" y="2575759"/>
            <a:ext cx="4840677" cy="33695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E33AC0-5722-4339-A6AF-6065B0A5F40D}" type="datetimeFigureOut">
              <a:rPr lang="ru-RU" smtClean="0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2B0E-C428-4DD2-8015-1266C06C6B4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0197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20FF0D-963A-48E7-9AEB-A714B766534B}" type="datetimeFigureOut">
              <a:rPr lang="ru-RU" smtClean="0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0D770-2DB0-4346-B891-7DDC399BF47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686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13" y="6384502"/>
            <a:ext cx="11949175" cy="4560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18187"/>
            <a:ext cx="11949175" cy="63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14C5D-D03A-4277-B3F7-9A084A0A43D0}" type="datetimeFigureOut">
              <a:rPr lang="ru-RU" smtClean="0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706D-6195-486E-92B1-438C94A66D8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19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3971147" cy="684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960637" y="0"/>
            <a:ext cx="62750" cy="6840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11" y="592846"/>
            <a:ext cx="3137476" cy="2280179"/>
          </a:xfrm>
        </p:spPr>
        <p:txBody>
          <a:bodyPr anchor="b">
            <a:normAutofit/>
          </a:bodyPr>
          <a:lstStyle>
            <a:lvl1pPr>
              <a:defRPr sz="3529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214" y="729658"/>
            <a:ext cx="6364593" cy="5244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8211" y="2918630"/>
            <a:ext cx="3137476" cy="337052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470">
                <a:solidFill>
                  <a:srgbClr val="FFFFFF"/>
                </a:solidFill>
              </a:defRPr>
            </a:lvl1pPr>
            <a:lvl2pPr marL="448193" indent="0">
              <a:buNone/>
              <a:defRPr sz="1176"/>
            </a:lvl2pPr>
            <a:lvl3pPr marL="896386" indent="0">
              <a:buNone/>
              <a:defRPr sz="980"/>
            </a:lvl3pPr>
            <a:lvl4pPr marL="1344579" indent="0">
              <a:buNone/>
              <a:defRPr sz="882"/>
            </a:lvl4pPr>
            <a:lvl5pPr marL="1792773" indent="0">
              <a:buNone/>
              <a:defRPr sz="882"/>
            </a:lvl5pPr>
            <a:lvl6pPr marL="2240966" indent="0">
              <a:buNone/>
              <a:defRPr sz="882"/>
            </a:lvl6pPr>
            <a:lvl7pPr marL="2689159" indent="0">
              <a:buNone/>
              <a:defRPr sz="882"/>
            </a:lvl7pPr>
            <a:lvl8pPr marL="3137352" indent="0">
              <a:buNone/>
              <a:defRPr sz="882"/>
            </a:lvl8pPr>
            <a:lvl9pPr marL="3585545" indent="0">
              <a:buNone/>
              <a:defRPr sz="88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6360" y="6443338"/>
            <a:ext cx="2567026" cy="36419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60B0DF5-4E86-489C-9F7A-ED712B5152EE}" type="datetimeFigureOut">
              <a:rPr lang="ru-RU" smtClean="0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06213" y="6443338"/>
            <a:ext cx="4556810" cy="36419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ABFD39-1FCA-412A-8C94-1FB1727E6A8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9010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40389"/>
            <a:ext cx="11949175" cy="19001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02561"/>
            <a:ext cx="11949175" cy="63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06" y="5061998"/>
            <a:ext cx="9914423" cy="820865"/>
          </a:xfrm>
        </p:spPr>
        <p:txBody>
          <a:bodyPr lIns="91440" tIns="0" rIns="91440" bIns="0" anchor="b">
            <a:noAutofit/>
          </a:bodyPr>
          <a:lstStyle>
            <a:lvl1pPr>
              <a:defRPr sz="3529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1952273" cy="4902561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137">
                <a:solidFill>
                  <a:schemeClr val="bg1"/>
                </a:solidFill>
              </a:defRPr>
            </a:lvl1pPr>
            <a:lvl2pPr marL="448193" indent="0">
              <a:buNone/>
              <a:defRPr sz="2745"/>
            </a:lvl2pPr>
            <a:lvl3pPr marL="896386" indent="0">
              <a:buNone/>
              <a:defRPr sz="2353"/>
            </a:lvl3pPr>
            <a:lvl4pPr marL="1344579" indent="0">
              <a:buNone/>
              <a:defRPr sz="1961"/>
            </a:lvl4pPr>
            <a:lvl5pPr marL="1792773" indent="0">
              <a:buNone/>
              <a:defRPr sz="1961"/>
            </a:lvl5pPr>
            <a:lvl6pPr marL="2240966" indent="0">
              <a:buNone/>
              <a:defRPr sz="1961"/>
            </a:lvl6pPr>
            <a:lvl7pPr marL="2689159" indent="0">
              <a:buNone/>
              <a:defRPr sz="1961"/>
            </a:lvl7pPr>
            <a:lvl8pPr marL="3137352" indent="0">
              <a:buNone/>
              <a:defRPr sz="1961"/>
            </a:lvl8pPr>
            <a:lvl9pPr marL="3585545" indent="0">
              <a:buNone/>
              <a:defRPr sz="1961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06" y="5891982"/>
            <a:ext cx="9914423" cy="59284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588"/>
              </a:spcAft>
              <a:buNone/>
              <a:defRPr sz="1470">
                <a:solidFill>
                  <a:srgbClr val="FFFFFF"/>
                </a:solidFill>
              </a:defRPr>
            </a:lvl1pPr>
            <a:lvl2pPr marL="448193" indent="0">
              <a:buNone/>
              <a:defRPr sz="1176"/>
            </a:lvl2pPr>
            <a:lvl3pPr marL="896386" indent="0">
              <a:buNone/>
              <a:defRPr sz="980"/>
            </a:lvl3pPr>
            <a:lvl4pPr marL="1344579" indent="0">
              <a:buNone/>
              <a:defRPr sz="882"/>
            </a:lvl4pPr>
            <a:lvl5pPr marL="1792773" indent="0">
              <a:buNone/>
              <a:defRPr sz="882"/>
            </a:lvl5pPr>
            <a:lvl6pPr marL="2240966" indent="0">
              <a:buNone/>
              <a:defRPr sz="882"/>
            </a:lvl6pPr>
            <a:lvl7pPr marL="2689159" indent="0">
              <a:buNone/>
              <a:defRPr sz="882"/>
            </a:lvl7pPr>
            <a:lvl8pPr marL="3137352" indent="0">
              <a:buNone/>
              <a:defRPr sz="882"/>
            </a:lvl8pPr>
            <a:lvl9pPr marL="3585545" indent="0">
              <a:buNone/>
              <a:defRPr sz="88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DEE7DC-8DA2-4C0E-AA05-93E468BA52DC}" type="datetimeFigureOut">
              <a:rPr lang="ru-RU" smtClean="0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23CA-8DF9-435E-B911-F7D2E214888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144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384502"/>
            <a:ext cx="11952288" cy="4560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18187"/>
            <a:ext cx="11952289" cy="658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706" y="285874"/>
            <a:ext cx="9860638" cy="14470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706" y="1841034"/>
            <a:ext cx="9860638" cy="40131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706" y="6443338"/>
            <a:ext cx="242366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B8E49A6-A531-4364-B8DF-0EAE7330E192}" type="datetimeFigureOut">
              <a:rPr lang="ru-RU" smtClean="0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709" y="6443338"/>
            <a:ext cx="472798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05801" y="6443338"/>
            <a:ext cx="128622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9">
                <a:solidFill>
                  <a:srgbClr val="FFFFFF"/>
                </a:solidFill>
              </a:defRPr>
            </a:lvl1pPr>
          </a:lstStyle>
          <a:p>
            <a:fld id="{096592AA-4834-410E-96BE-D98ED3368B99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70066" y="1733420"/>
            <a:ext cx="977099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77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3739" r:id="rId14"/>
    <p:sldLayoutId id="2147483743" r:id="rId15"/>
    <p:sldLayoutId id="2147483745" r:id="rId16"/>
    <p:sldLayoutId id="2147484000" r:id="rId17"/>
    <p:sldLayoutId id="2147484001" r:id="rId18"/>
    <p:sldLayoutId id="2147484002" r:id="rId19"/>
    <p:sldLayoutId id="2147484003" r:id="rId20"/>
    <p:sldLayoutId id="2147484004" r:id="rId21"/>
    <p:sldLayoutId id="2147484005" r:id="rId22"/>
    <p:sldLayoutId id="2147484006" r:id="rId23"/>
    <p:sldLayoutId id="2147484007" r:id="rId24"/>
  </p:sldLayoutIdLst>
  <p:txStyles>
    <p:titleStyle>
      <a:lvl1pPr algn="l" defTabSz="896386" rtl="0" eaLnBrk="1" latinLnBrk="0" hangingPunct="1">
        <a:lnSpc>
          <a:spcPct val="85000"/>
        </a:lnSpc>
        <a:spcBef>
          <a:spcPct val="0"/>
        </a:spcBef>
        <a:buNone/>
        <a:defRPr sz="4705" kern="1200" spc="-49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89639" indent="-89639" algn="l" defTabSz="896386" rtl="0" eaLnBrk="1" latinLnBrk="0" hangingPunct="1">
        <a:lnSpc>
          <a:spcPct val="90000"/>
        </a:lnSpc>
        <a:spcBef>
          <a:spcPts val="1176"/>
        </a:spcBef>
        <a:spcAft>
          <a:spcPts val="196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6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76482" indent="-179277" algn="l" defTabSz="896386" rtl="0" eaLnBrk="1" latinLnBrk="0" hangingPunct="1">
        <a:lnSpc>
          <a:spcPct val="90000"/>
        </a:lnSpc>
        <a:spcBef>
          <a:spcPts val="196"/>
        </a:spcBef>
        <a:spcAft>
          <a:spcPts val="392"/>
        </a:spcAft>
        <a:buClr>
          <a:schemeClr val="accent1"/>
        </a:buClr>
        <a:buFont typeface="Calibri" pitchFamily="34" charset="0"/>
        <a:buChar char="◦"/>
        <a:defRPr sz="176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55760" indent="-179277" algn="l" defTabSz="896386" rtl="0" eaLnBrk="1" latinLnBrk="0" hangingPunct="1">
        <a:lnSpc>
          <a:spcPct val="90000"/>
        </a:lnSpc>
        <a:spcBef>
          <a:spcPts val="196"/>
        </a:spcBef>
        <a:spcAft>
          <a:spcPts val="392"/>
        </a:spcAft>
        <a:buClr>
          <a:schemeClr val="accent1"/>
        </a:buClr>
        <a:buFont typeface="Calibri" pitchFamily="34" charset="0"/>
        <a:buChar char="◦"/>
        <a:defRPr sz="137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35037" indent="-179277" algn="l" defTabSz="896386" rtl="0" eaLnBrk="1" latinLnBrk="0" hangingPunct="1">
        <a:lnSpc>
          <a:spcPct val="90000"/>
        </a:lnSpc>
        <a:spcBef>
          <a:spcPts val="196"/>
        </a:spcBef>
        <a:spcAft>
          <a:spcPts val="392"/>
        </a:spcAft>
        <a:buClr>
          <a:schemeClr val="accent1"/>
        </a:buClr>
        <a:buFont typeface="Calibri" pitchFamily="34" charset="0"/>
        <a:buChar char="◦"/>
        <a:defRPr sz="137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314" indent="-179277" algn="l" defTabSz="896386" rtl="0" eaLnBrk="1" latinLnBrk="0" hangingPunct="1">
        <a:lnSpc>
          <a:spcPct val="90000"/>
        </a:lnSpc>
        <a:spcBef>
          <a:spcPts val="196"/>
        </a:spcBef>
        <a:spcAft>
          <a:spcPts val="392"/>
        </a:spcAft>
        <a:buClr>
          <a:schemeClr val="accent1"/>
        </a:buClr>
        <a:buFont typeface="Calibri" pitchFamily="34" charset="0"/>
        <a:buChar char="◦"/>
        <a:defRPr sz="137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78330" indent="-224097" algn="l" defTabSz="896386" rtl="0" eaLnBrk="1" latinLnBrk="0" hangingPunct="1">
        <a:lnSpc>
          <a:spcPct val="90000"/>
        </a:lnSpc>
        <a:spcBef>
          <a:spcPts val="196"/>
        </a:spcBef>
        <a:spcAft>
          <a:spcPts val="392"/>
        </a:spcAft>
        <a:buClr>
          <a:schemeClr val="accent1"/>
        </a:buClr>
        <a:buFont typeface="Calibri" pitchFamily="34" charset="0"/>
        <a:buChar char="◦"/>
        <a:defRPr sz="137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74390" indent="-224097" algn="l" defTabSz="896386" rtl="0" eaLnBrk="1" latinLnBrk="0" hangingPunct="1">
        <a:lnSpc>
          <a:spcPct val="90000"/>
        </a:lnSpc>
        <a:spcBef>
          <a:spcPts val="196"/>
        </a:spcBef>
        <a:spcAft>
          <a:spcPts val="392"/>
        </a:spcAft>
        <a:buClr>
          <a:schemeClr val="accent1"/>
        </a:buClr>
        <a:buFont typeface="Calibri" pitchFamily="34" charset="0"/>
        <a:buChar char="◦"/>
        <a:defRPr sz="137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70450" indent="-224097" algn="l" defTabSz="896386" rtl="0" eaLnBrk="1" latinLnBrk="0" hangingPunct="1">
        <a:lnSpc>
          <a:spcPct val="90000"/>
        </a:lnSpc>
        <a:spcBef>
          <a:spcPts val="196"/>
        </a:spcBef>
        <a:spcAft>
          <a:spcPts val="392"/>
        </a:spcAft>
        <a:buClr>
          <a:schemeClr val="accent1"/>
        </a:buClr>
        <a:buFont typeface="Calibri" pitchFamily="34" charset="0"/>
        <a:buChar char="◦"/>
        <a:defRPr sz="137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66510" indent="-224097" algn="l" defTabSz="896386" rtl="0" eaLnBrk="1" latinLnBrk="0" hangingPunct="1">
        <a:lnSpc>
          <a:spcPct val="90000"/>
        </a:lnSpc>
        <a:spcBef>
          <a:spcPts val="196"/>
        </a:spcBef>
        <a:spcAft>
          <a:spcPts val="392"/>
        </a:spcAft>
        <a:buClr>
          <a:schemeClr val="accent1"/>
        </a:buClr>
        <a:buFont typeface="Calibri" pitchFamily="34" charset="0"/>
        <a:buChar char="◦"/>
        <a:defRPr sz="137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8193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6386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4579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2773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0966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89159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37352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85545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&#1086;&#1083;&#1100;&#1075;&#1072;&#1087;&#1088;&#1072;&#1090;&#1091;&#1088;&#1072;.&#1088;&#1092;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FnO_fPwduJ4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www.youtube.com/user/EkonomExper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zakupki44fz.ru/ekonomexpert/" TargetMode="External"/><Relationship Id="rId5" Type="http://schemas.openxmlformats.org/officeDocument/2006/relationships/hyperlink" Target="https://vk.com/per_sis" TargetMode="External"/><Relationship Id="rId4" Type="http://schemas.openxmlformats.org/officeDocument/2006/relationships/hyperlink" Target="mailto:info@persis.ru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www.youtube.com/user/EkonomExper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zakupki44fz.ru/ekonomexpert/" TargetMode="External"/><Relationship Id="rId5" Type="http://schemas.openxmlformats.org/officeDocument/2006/relationships/hyperlink" Target="https://vk.com/per_sis" TargetMode="External"/><Relationship Id="rId4" Type="http://schemas.openxmlformats.org/officeDocument/2006/relationships/hyperlink" Target="mailto:info@persis.ru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6;&#1083;&#1100;&#1075;&#1072;&#1087;&#1088;&#1072;&#1090;&#1091;&#1088;&#1072;.&#1088;&#1092;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02187" y="4644405"/>
            <a:ext cx="10312630" cy="153926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 fontAlgn="t"/>
            <a:r>
              <a:rPr lang="ru-RU" sz="1667" b="1" spc="-59" dirty="0">
                <a:latin typeface="Calibri" panose="020F0502020204030204" pitchFamily="34" charset="0"/>
                <a:cs typeface="Constantia"/>
              </a:rPr>
              <a:t>Л</a:t>
            </a:r>
            <a:r>
              <a:rPr lang="ru-RU" sz="1667" b="1" spc="-11" dirty="0">
                <a:latin typeface="Calibri" panose="020F0502020204030204" pitchFamily="34" charset="0"/>
                <a:cs typeface="Constantia"/>
              </a:rPr>
              <a:t>ек</a:t>
            </a:r>
            <a:r>
              <a:rPr lang="ru-RU" sz="1667" b="1" spc="-39" dirty="0">
                <a:latin typeface="Calibri" panose="020F0502020204030204" pitchFamily="34" charset="0"/>
                <a:cs typeface="Constantia"/>
              </a:rPr>
              <a:t>т</a:t>
            </a:r>
            <a:r>
              <a:rPr lang="ru-RU" sz="1667" b="1" spc="-11" dirty="0">
                <a:latin typeface="Calibri" panose="020F0502020204030204" pitchFamily="34" charset="0"/>
                <a:cs typeface="Constantia"/>
              </a:rPr>
              <a:t>ор:</a:t>
            </a:r>
            <a:r>
              <a:rPr lang="ru-RU" sz="1667" b="1" spc="54" dirty="0">
                <a:latin typeface="Calibri" panose="020F0502020204030204" pitchFamily="34" charset="0"/>
                <a:cs typeface="Constantia"/>
              </a:rPr>
              <a:t> </a:t>
            </a:r>
            <a:r>
              <a:rPr lang="ru-RU" sz="1667" b="1" spc="-39" dirty="0" err="1">
                <a:solidFill>
                  <a:srgbClr val="7030A0"/>
                </a:solidFill>
                <a:latin typeface="Calibri" panose="020F0502020204030204" pitchFamily="34" charset="0"/>
                <a:cs typeface="Constantia"/>
              </a:rPr>
              <a:t>П</a:t>
            </a:r>
            <a:r>
              <a:rPr lang="ru-RU" sz="1667" b="1" spc="-11" dirty="0" err="1">
                <a:solidFill>
                  <a:srgbClr val="7030A0"/>
                </a:solidFill>
                <a:latin typeface="Calibri" panose="020F0502020204030204" pitchFamily="34" charset="0"/>
                <a:cs typeface="Constantia"/>
              </a:rPr>
              <a:t>р</a:t>
            </a:r>
            <a:r>
              <a:rPr lang="ru-RU" sz="1667" b="1" spc="-54" dirty="0" err="1">
                <a:solidFill>
                  <a:srgbClr val="7030A0"/>
                </a:solidFill>
                <a:latin typeface="Calibri" panose="020F0502020204030204" pitchFamily="34" charset="0"/>
                <a:cs typeface="Constantia"/>
              </a:rPr>
              <a:t>а</a:t>
            </a:r>
            <a:r>
              <a:rPr lang="ru-RU" sz="1667" b="1" spc="20" dirty="0" err="1">
                <a:solidFill>
                  <a:srgbClr val="7030A0"/>
                </a:solidFill>
                <a:latin typeface="Calibri" panose="020F0502020204030204" pitchFamily="34" charset="0"/>
                <a:cs typeface="Constantia"/>
              </a:rPr>
              <a:t>т</a:t>
            </a:r>
            <a:r>
              <a:rPr lang="ru-RU" sz="1667" b="1" spc="-11" dirty="0" err="1">
                <a:solidFill>
                  <a:srgbClr val="7030A0"/>
                </a:solidFill>
                <a:latin typeface="Calibri" panose="020F0502020204030204" pitchFamily="34" charset="0"/>
                <a:cs typeface="Constantia"/>
              </a:rPr>
              <a:t>ура</a:t>
            </a:r>
            <a:r>
              <a:rPr lang="ru-RU" sz="1667" b="1" spc="-5" dirty="0">
                <a:solidFill>
                  <a:srgbClr val="7030A0"/>
                </a:solidFill>
                <a:latin typeface="Calibri" panose="020F0502020204030204" pitchFamily="34" charset="0"/>
                <a:cs typeface="Constantia"/>
              </a:rPr>
              <a:t> </a:t>
            </a:r>
            <a:r>
              <a:rPr lang="ru-RU" sz="1667" b="1" spc="-78" dirty="0">
                <a:solidFill>
                  <a:srgbClr val="7030A0"/>
                </a:solidFill>
                <a:latin typeface="Calibri" panose="020F0502020204030204" pitchFamily="34" charset="0"/>
                <a:cs typeface="Constantia"/>
              </a:rPr>
              <a:t>О</a:t>
            </a:r>
            <a:r>
              <a:rPr lang="ru-RU" sz="1667" b="1" spc="-11" dirty="0">
                <a:solidFill>
                  <a:srgbClr val="7030A0"/>
                </a:solidFill>
                <a:latin typeface="Calibri" panose="020F0502020204030204" pitchFamily="34" charset="0"/>
                <a:cs typeface="Constantia"/>
              </a:rPr>
              <a:t>ль</a:t>
            </a:r>
            <a:r>
              <a:rPr lang="ru-RU" sz="1667" b="1" spc="-50" dirty="0">
                <a:solidFill>
                  <a:srgbClr val="7030A0"/>
                </a:solidFill>
                <a:latin typeface="Calibri" panose="020F0502020204030204" pitchFamily="34" charset="0"/>
                <a:cs typeface="Constantia"/>
              </a:rPr>
              <a:t>г</a:t>
            </a:r>
            <a:r>
              <a:rPr lang="ru-RU" sz="1667" b="1" spc="-11" dirty="0">
                <a:solidFill>
                  <a:srgbClr val="7030A0"/>
                </a:solidFill>
                <a:latin typeface="Calibri" panose="020F0502020204030204" pitchFamily="34" charset="0"/>
                <a:cs typeface="Constantia"/>
              </a:rPr>
              <a:t>а</a:t>
            </a:r>
            <a:r>
              <a:rPr lang="ru-RU" sz="1667" b="1" spc="-20" dirty="0">
                <a:solidFill>
                  <a:srgbClr val="7030A0"/>
                </a:solidFill>
                <a:latin typeface="Calibri" panose="020F0502020204030204" pitchFamily="34" charset="0"/>
                <a:cs typeface="Constantia"/>
              </a:rPr>
              <a:t> </a:t>
            </a:r>
            <a:r>
              <a:rPr lang="ru-RU" sz="1667" b="1" spc="-39" dirty="0">
                <a:solidFill>
                  <a:srgbClr val="7030A0"/>
                </a:solidFill>
                <a:latin typeface="Calibri" panose="020F0502020204030204" pitchFamily="34" charset="0"/>
                <a:cs typeface="Constantia"/>
              </a:rPr>
              <a:t>С</a:t>
            </a:r>
            <a:r>
              <a:rPr lang="ru-RU" sz="1667" b="1" spc="-11" dirty="0">
                <a:solidFill>
                  <a:srgbClr val="7030A0"/>
                </a:solidFill>
                <a:latin typeface="Calibri" panose="020F0502020204030204" pitchFamily="34" charset="0"/>
                <a:cs typeface="Constantia"/>
              </a:rPr>
              <a:t>ер</a:t>
            </a:r>
            <a:r>
              <a:rPr lang="ru-RU" sz="1667" b="1" spc="-50" dirty="0">
                <a:solidFill>
                  <a:srgbClr val="7030A0"/>
                </a:solidFill>
                <a:latin typeface="Calibri" panose="020F0502020204030204" pitchFamily="34" charset="0"/>
                <a:cs typeface="Constantia"/>
              </a:rPr>
              <a:t>г</a:t>
            </a:r>
            <a:r>
              <a:rPr lang="ru-RU" sz="1667" b="1" spc="-11" dirty="0">
                <a:solidFill>
                  <a:srgbClr val="7030A0"/>
                </a:solidFill>
                <a:latin typeface="Calibri" panose="020F0502020204030204" pitchFamily="34" charset="0"/>
                <a:cs typeface="Constantia"/>
              </a:rPr>
              <a:t>еевна</a:t>
            </a:r>
          </a:p>
          <a:p>
            <a:pPr algn="ctr"/>
            <a:r>
              <a:rPr lang="ru-RU" sz="1667" b="1" dirty="0" smtClean="0">
                <a:latin typeface="Calibri" panose="020F0502020204030204" pitchFamily="34" charset="0"/>
              </a:rPr>
              <a:t>преподаватель</a:t>
            </a:r>
            <a:r>
              <a:rPr lang="ru-RU" sz="1667" b="1" dirty="0">
                <a:latin typeface="Calibri" panose="020F0502020204030204" pitchFamily="34" charset="0"/>
              </a:rPr>
              <a:t>, автор статей, семинаров,</a:t>
            </a:r>
          </a:p>
          <a:p>
            <a:pPr algn="ctr"/>
            <a:r>
              <a:rPr lang="ru-RU" sz="1667" b="1" dirty="0" smtClean="0">
                <a:latin typeface="Calibri" panose="020F0502020204030204" pitchFamily="34" charset="0"/>
              </a:rPr>
              <a:t>эксперт </a:t>
            </a:r>
            <a:r>
              <a:rPr lang="ru-RU" sz="1667" b="1" dirty="0">
                <a:latin typeface="Calibri" panose="020F0502020204030204" pitchFamily="34" charset="0"/>
              </a:rPr>
              <a:t>- практик в сфере </a:t>
            </a:r>
            <a:r>
              <a:rPr lang="ru-RU" sz="1667" b="1" dirty="0" smtClean="0">
                <a:latin typeface="Calibri" panose="020F0502020204030204" pitchFamily="34" charset="0"/>
              </a:rPr>
              <a:t>закупок</a:t>
            </a:r>
            <a:endParaRPr lang="ru-RU" sz="1667" b="1" dirty="0">
              <a:latin typeface="Calibri" panose="020F0502020204030204" pitchFamily="34" charset="0"/>
            </a:endParaRPr>
          </a:p>
          <a:p>
            <a:pPr algn="ctr"/>
            <a:r>
              <a:rPr lang="ru-RU" sz="1667" b="1" u="sng" dirty="0">
                <a:solidFill>
                  <a:srgbClr val="7030A0"/>
                </a:solidFill>
                <a:latin typeface="Calibri" panose="020F0502020204030204" pitchFamily="34" charset="0"/>
              </a:rPr>
              <a:t>pratura@mail.ru      </a:t>
            </a:r>
            <a:r>
              <a:rPr lang="ru-RU" sz="1667" b="1" u="sng" dirty="0" smtClean="0">
                <a:solidFill>
                  <a:srgbClr val="7030A0"/>
                </a:solidFill>
                <a:latin typeface="Calibri" panose="020F0502020204030204" pitchFamily="34" charset="0"/>
              </a:rPr>
              <a:t>ospratura@gmail.com</a:t>
            </a:r>
            <a:endParaRPr lang="ru-RU" sz="1667" b="1" dirty="0">
              <a:latin typeface="Calibri" panose="020F0502020204030204" pitchFamily="34" charset="0"/>
            </a:endParaRPr>
          </a:p>
          <a:p>
            <a:pPr marL="146904" algn="ctr"/>
            <a:r>
              <a:rPr lang="en-US" sz="1667" b="1" dirty="0">
                <a:solidFill>
                  <a:srgbClr val="00B050"/>
                </a:solidFill>
                <a:latin typeface="Calibri" panose="020F0502020204030204" pitchFamily="34" charset="0"/>
                <a:hlinkClick r:id="rId2"/>
              </a:rPr>
              <a:t>www</a:t>
            </a:r>
            <a:r>
              <a:rPr lang="ru-RU" sz="1667" b="1" dirty="0" smtClean="0">
                <a:solidFill>
                  <a:srgbClr val="00B050"/>
                </a:solidFill>
                <a:latin typeface="Calibri" panose="020F0502020204030204" pitchFamily="34" charset="0"/>
                <a:hlinkClick r:id="rId2"/>
              </a:rPr>
              <a:t>.</a:t>
            </a:r>
            <a:r>
              <a:rPr lang="ru-RU" sz="1667" b="1" dirty="0" err="1" smtClean="0">
                <a:solidFill>
                  <a:srgbClr val="00B050"/>
                </a:solidFill>
                <a:latin typeface="Calibri" panose="020F0502020204030204" pitchFamily="34" charset="0"/>
                <a:hlinkClick r:id="rId2"/>
              </a:rPr>
              <a:t>ольгапратура.рф</a:t>
            </a:r>
            <a:endParaRPr lang="ru-RU" sz="1667" b="1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146904" algn="ctr"/>
            <a:r>
              <a:rPr lang="ru-RU" sz="1667" b="1" dirty="0">
                <a:solidFill>
                  <a:srgbClr val="00B050"/>
                </a:solidFill>
                <a:latin typeface="Calibri" panose="020F0502020204030204" pitchFamily="34" charset="0"/>
              </a:rPr>
              <a:t>г</a:t>
            </a:r>
            <a:r>
              <a:rPr lang="ru-RU" sz="1667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. Таганрог</a:t>
            </a:r>
            <a:endParaRPr lang="ru-RU" sz="1667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787669" cy="454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226" algn="ctr"/>
            <a:r>
              <a:rPr lang="ru-RU" sz="2353" b="1" dirty="0" smtClean="0">
                <a:solidFill>
                  <a:srgbClr val="FF0000"/>
                </a:solidFill>
              </a:rPr>
              <a:t>19.12.</a:t>
            </a:r>
            <a:r>
              <a:rPr lang="en-US" sz="2353" b="1" dirty="0" smtClean="0">
                <a:solidFill>
                  <a:srgbClr val="FF0000"/>
                </a:solidFill>
              </a:rPr>
              <a:t>20</a:t>
            </a:r>
            <a:r>
              <a:rPr lang="ru-RU" sz="2353" b="1" dirty="0">
                <a:solidFill>
                  <a:srgbClr val="FF0000"/>
                </a:solidFill>
              </a:rPr>
              <a:t>20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5706" y="757019"/>
            <a:ext cx="9860638" cy="2775614"/>
          </a:xfrm>
        </p:spPr>
        <p:txBody>
          <a:bodyPr>
            <a:normAutofit/>
          </a:bodyPr>
          <a:lstStyle/>
          <a:p>
            <a:pPr algn="ctr"/>
            <a:r>
              <a:rPr lang="ru-RU" sz="10000" b="1" dirty="0" smtClean="0"/>
              <a:t>Покупка мебели 44-фз</a:t>
            </a:r>
            <a:endParaRPr lang="ru-RU" sz="10000" b="1" dirty="0"/>
          </a:p>
        </p:txBody>
      </p:sp>
    </p:spTree>
    <p:extLst>
      <p:ext uri="{BB962C8B-B14F-4D97-AF65-F5344CB8AC3E}">
        <p14:creationId xmlns:p14="http://schemas.microsoft.com/office/powerpoint/2010/main" val="407199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496" y="291113"/>
            <a:ext cx="11665296" cy="2862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+mn-lt"/>
              </a:rPr>
              <a:t>П.5 Правил использования каталога </a:t>
            </a:r>
          </a:p>
          <a:p>
            <a:r>
              <a:rPr lang="ru-RU" dirty="0" smtClean="0">
                <a:solidFill>
                  <a:srgbClr val="000000"/>
                </a:solidFill>
                <a:latin typeface="+mn-lt"/>
              </a:rPr>
              <a:t>Заказчик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вправе указать в извещении об осуществлении закупки, приглашении и документации о закупке дополнительную информацию, а также дополнительные потребительские свойства, в том числе функциональные, технические, качественные, эксплуатационные характеристики товара, работы, услуги в соответствии с положениями </a:t>
            </a:r>
            <a:r>
              <a:rPr lang="ru-RU" dirty="0">
                <a:solidFill>
                  <a:srgbClr val="666699"/>
                </a:solidFill>
                <a:latin typeface="+mn-lt"/>
              </a:rPr>
              <a:t>статьи </a:t>
            </a:r>
            <a:r>
              <a:rPr lang="ru-RU" dirty="0" smtClean="0">
                <a:solidFill>
                  <a:srgbClr val="666699"/>
                </a:solidFill>
                <a:latin typeface="+mn-lt"/>
              </a:rPr>
              <a:t>33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закона, которые не предусмотрены в позиции каталога, за исключением случаев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:</a:t>
            </a:r>
          </a:p>
          <a:p>
            <a:r>
              <a:rPr lang="ru-RU" b="1" dirty="0" smtClean="0">
                <a:solidFill>
                  <a:srgbClr val="000000"/>
                </a:solidFill>
              </a:rPr>
              <a:t>П.6 </a:t>
            </a:r>
            <a:r>
              <a:rPr lang="ru-RU" b="1" dirty="0">
                <a:solidFill>
                  <a:srgbClr val="000000"/>
                </a:solidFill>
              </a:rPr>
              <a:t>Правил использования каталога </a:t>
            </a:r>
            <a:r>
              <a:rPr lang="ru-RU" b="1" dirty="0" smtClean="0">
                <a:solidFill>
                  <a:srgbClr val="000000"/>
                </a:solidFill>
              </a:rPr>
              <a:t>(постановление № 145)</a:t>
            </a:r>
            <a:endParaRPr lang="ru-RU" b="1" dirty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  <a:latin typeface="+mn-lt"/>
            </a:endParaRPr>
          </a:p>
          <a:p>
            <a:r>
              <a:rPr lang="ru-RU" dirty="0">
                <a:latin typeface="+mn-lt"/>
              </a:rPr>
              <a:t>6. В случае предоставления дополнительной информации, предусмотренной пунктом </a:t>
            </a:r>
            <a:r>
              <a:rPr lang="ru-RU" dirty="0" smtClean="0">
                <a:latin typeface="+mn-lt"/>
              </a:rPr>
              <a:t>5 </a:t>
            </a:r>
            <a:r>
              <a:rPr lang="ru-RU" dirty="0">
                <a:latin typeface="+mn-lt"/>
              </a:rPr>
              <a:t>Правил, заказчик обязан включить в описание товара, работы, услуги обоснование необходимости использования такой информации (при наличии описания товара, работы, услуги в позиции каталога).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7512" y="6496868"/>
            <a:ext cx="7560840" cy="30777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0" b="1" kern="100" dirty="0" err="1" smtClean="0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Пратура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 О.С. /</a:t>
            </a:r>
            <a:r>
              <a:rPr lang="en-US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ru-RU" sz="1400" b="1" kern="1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ольгапратура.рф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/  тел</a:t>
            </a: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: 8 (928) 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77-22-324 / ospratura@gmail.com</a:t>
            </a:r>
            <a:endParaRPr lang="ru-RU" sz="1400" b="1" kern="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695" y="4140349"/>
            <a:ext cx="11377264" cy="16312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Так себе </a:t>
            </a:r>
            <a:r>
              <a:rPr lang="ru-RU" sz="2000" b="1" dirty="0" smtClean="0">
                <a:latin typeface="+mn-lt"/>
              </a:rPr>
              <a:t>обоснование </a:t>
            </a:r>
            <a:r>
              <a:rPr lang="ru-RU" sz="2000" b="1" dirty="0" err="1" smtClean="0">
                <a:latin typeface="+mn-lt"/>
              </a:rPr>
              <a:t>допхарактеристик</a:t>
            </a:r>
            <a:r>
              <a:rPr lang="ru-RU" sz="2000" b="1" dirty="0" smtClean="0">
                <a:latin typeface="+mn-lt"/>
              </a:rPr>
              <a:t> к закупке выше</a:t>
            </a:r>
          </a:p>
          <a:p>
            <a:endParaRPr lang="ru-RU" sz="2000" dirty="0">
              <a:latin typeface="+mn-lt"/>
            </a:endParaRPr>
          </a:p>
          <a:p>
            <a:r>
              <a:rPr lang="ru-RU" sz="2000" dirty="0">
                <a:latin typeface="+mn-lt"/>
              </a:rPr>
              <a:t>*- В виду того, что в каталоге товаров, работ и услуг отсутствуют все параметры товара, определяющие его характеристику, в описании объекта закупки установлены дополнительные требования в соответствии с потребностью Заказчика.</a:t>
            </a:r>
          </a:p>
        </p:txBody>
      </p:sp>
    </p:spTree>
    <p:extLst>
      <p:ext uri="{BB962C8B-B14F-4D97-AF65-F5344CB8AC3E}">
        <p14:creationId xmlns:p14="http://schemas.microsoft.com/office/powerpoint/2010/main" val="1443575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805" y="177333"/>
            <a:ext cx="11292853" cy="392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961" b="1" i="1" dirty="0">
                <a:solidFill>
                  <a:srgbClr val="00B050"/>
                </a:solidFill>
              </a:rPr>
              <a:t>Ссылка на п.5 Правил ведения КТРУ является недостаточным обоснованием</a:t>
            </a:r>
            <a:endParaRPr lang="ru-RU" sz="196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836" y="770230"/>
            <a:ext cx="11429375" cy="52763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388199"/>
            <a:r>
              <a:rPr lang="ru-RU" b="1" i="1" dirty="0" smtClean="0">
                <a:latin typeface="+mn-lt"/>
              </a:rPr>
              <a:t>Решение </a:t>
            </a:r>
            <a:r>
              <a:rPr lang="ru-RU" b="1" i="1" dirty="0">
                <a:latin typeface="+mn-lt"/>
              </a:rPr>
              <a:t>УФАС России по Краснодарскому краю от 10.04.2018 по делу № ЭА -491/2018 (извещение № 0318300272518000094)</a:t>
            </a:r>
            <a:endParaRPr lang="ru-RU" dirty="0">
              <a:latin typeface="+mn-lt"/>
            </a:endParaRPr>
          </a:p>
          <a:p>
            <a:pPr indent="388199"/>
            <a:r>
              <a:rPr lang="ru-RU" dirty="0">
                <a:latin typeface="+mn-lt"/>
              </a:rPr>
              <a:t>Без обоснования необходимости установления каких-либо дополнительных требований к товару, не предусмотренных КТРУ, не допускается.</a:t>
            </a:r>
          </a:p>
          <a:p>
            <a:pPr indent="388199"/>
            <a:r>
              <a:rPr lang="ru-RU" dirty="0">
                <a:latin typeface="+mn-lt"/>
              </a:rPr>
              <a:t>Также в Разделе 2 «Описание объекта закупки» заказчиком установлено</a:t>
            </a:r>
            <a:r>
              <a:rPr lang="ru-RU" dirty="0" smtClean="0">
                <a:latin typeface="+mn-lt"/>
              </a:rPr>
              <a:t>:</a:t>
            </a:r>
          </a:p>
          <a:p>
            <a:endParaRPr lang="ru-RU" sz="1961" dirty="0">
              <a:latin typeface="+mn-lt"/>
            </a:endParaRPr>
          </a:p>
          <a:p>
            <a:endParaRPr lang="ru-RU" sz="1961" dirty="0">
              <a:latin typeface="+mn-lt"/>
            </a:endParaRPr>
          </a:p>
          <a:p>
            <a:endParaRPr lang="ru-RU" sz="1961" dirty="0">
              <a:latin typeface="+mn-lt"/>
            </a:endParaRPr>
          </a:p>
          <a:p>
            <a:endParaRPr lang="ru-RU" sz="1961" dirty="0">
              <a:latin typeface="+mn-lt"/>
            </a:endParaRPr>
          </a:p>
          <a:p>
            <a:endParaRPr lang="ru-RU" sz="1961" dirty="0">
              <a:latin typeface="+mn-lt"/>
            </a:endParaRPr>
          </a:p>
          <a:p>
            <a:endParaRPr lang="ru-RU" sz="1961" dirty="0">
              <a:latin typeface="+mn-lt"/>
            </a:endParaRPr>
          </a:p>
          <a:p>
            <a:endParaRPr lang="ru-RU" sz="1961" dirty="0">
              <a:latin typeface="+mn-lt"/>
            </a:endParaRPr>
          </a:p>
          <a:p>
            <a:endParaRPr lang="ru-RU" sz="1961" dirty="0">
              <a:latin typeface="+mn-lt"/>
            </a:endParaRPr>
          </a:p>
          <a:p>
            <a:pPr indent="352908"/>
            <a:endParaRPr lang="ru-RU" dirty="0" smtClean="0">
              <a:latin typeface="+mn-lt"/>
            </a:endParaRPr>
          </a:p>
          <a:p>
            <a:pPr indent="352908"/>
            <a:r>
              <a:rPr lang="ru-RU" i="1" dirty="0" smtClean="0">
                <a:latin typeface="+mn-lt"/>
              </a:rPr>
              <a:t>Указанное </a:t>
            </a:r>
            <a:r>
              <a:rPr lang="ru-RU" i="1" dirty="0">
                <a:latin typeface="+mn-lt"/>
              </a:rPr>
              <a:t>положение «Описания объекта закупки» лишь указывает право Заказчика указать дополнительные характеристики, не предусмотренные КТРУ, и не является обоснованием необходимости включения в Описание объекта закупки указанных выше излишних требований, что предусмотрено п.6 Правил использования КТРУ.</a:t>
            </a:r>
            <a:endParaRPr lang="ru-RU" dirty="0"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382299" y="2233051"/>
          <a:ext cx="10941617" cy="26601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5577"/>
                <a:gridCol w="8686040"/>
              </a:tblGrid>
              <a:tr h="26082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Обоснование необходимости использования дополнительной информации</a:t>
                      </a:r>
                      <a:endParaRPr lang="ru-RU" sz="18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* В соответствии с п. 5  Правил использования каталога товаров, работ, услуг для обеспечения государственных и муниципальных нужд  Постановления Правительства РФ № 145 от 08 февраля 2017 г. заказчик вправе указать в плане закупок, плане-графике закупок, формах обоснования закупок, извещении об осуществлении закупок, приглашении и документации о закупке иную и (или) дополнительную информацию, а также дополнительные и (или) иные потребительские свойства, в том числе функциональные, технические, качественные, эксплуатационные характеристики товара, работы, услуги в соответствии с положениями статьи 33 Федерального закона, которые не  предусмотрены в позиции каталога.</a:t>
                      </a:r>
                      <a:endParaRPr lang="ru-RU" sz="18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233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5517" y="251917"/>
            <a:ext cx="4944647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Заказчик выбрал  ОКПД2 - 31.01.11.150 Мебель </a:t>
            </a:r>
            <a:r>
              <a:rPr lang="ru-RU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для сидения, преимущественно с </a:t>
            </a:r>
            <a:r>
              <a:rPr lang="ru-RU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металлическим каркасом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Секция </a:t>
            </a:r>
            <a:r>
              <a:rPr lang="ru-RU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стульев многоместная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Металлокаркас</a:t>
            </a:r>
            <a:r>
              <a:rPr lang="ru-RU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трубы диаметром 60 мм. и диаметром 25 мм., покрыты полимерно-порошковым покрытием.</a:t>
            </a:r>
            <a:endParaRPr lang="ru-RU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Наполнитель спинки и сиденья: поролон не менее 40 мм.</a:t>
            </a:r>
            <a:endParaRPr lang="ru-RU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Обивка: искусственная кожа.</a:t>
            </a:r>
            <a:endParaRPr lang="ru-RU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Цвет обивки: коричневый или бордовый.</a:t>
            </a:r>
            <a:endParaRPr lang="ru-RU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Габариты секции:</a:t>
            </a:r>
            <a:endParaRPr lang="ru-RU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Ширина: от 146,8 см. до 153 </a:t>
            </a:r>
            <a:r>
              <a:rPr lang="ru-RU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см. Глубина</a:t>
            </a:r>
            <a:r>
              <a:rPr lang="ru-RU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от 60 см. до 65 см.</a:t>
            </a:r>
            <a:endParaRPr lang="ru-RU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Высота: от 72 см. до 75 см.</a:t>
            </a:r>
            <a:endParaRPr lang="ru-RU" dirty="0">
              <a:latin typeface="+mn-lt"/>
            </a:endParaRPr>
          </a:p>
        </p:txBody>
      </p:sp>
      <p:pic>
        <p:nvPicPr>
          <p:cNvPr id="1027" name="Picture 3" descr="1 Эскиз Секция 3-х рядная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" y="4484936"/>
            <a:ext cx="282667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346370" y="4499234"/>
            <a:ext cx="209676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Хотя есть </a:t>
            </a:r>
            <a:r>
              <a:rPr lang="ru-RU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подходящий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КТРУ 31.01.11.150-00000011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092166"/>
              </p:ext>
            </p:extLst>
          </p:nvPr>
        </p:nvGraphicFramePr>
        <p:xfrm>
          <a:off x="5616104" y="282730"/>
          <a:ext cx="6120679" cy="6519680"/>
        </p:xfrm>
        <a:graphic>
          <a:graphicData uri="http://schemas.openxmlformats.org/drawingml/2006/table">
            <a:tbl>
              <a:tblPr/>
              <a:tblGrid>
                <a:gridCol w="4032448"/>
                <a:gridCol w="1239495"/>
                <a:gridCol w="848736"/>
              </a:tblGrid>
              <a:tr h="601869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000" b="0" cap="all" dirty="0">
                          <a:solidFill>
                            <a:schemeClr val="tx1"/>
                          </a:solidFill>
                          <a:effectLst/>
                        </a:rPr>
                        <a:t>НАИМЕНОВАНИЕ ХАРАКТЕРИСТИКИ</a:t>
                      </a:r>
                    </a:p>
                  </a:txBody>
                  <a:tcPr marL="46406" marR="23203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000" b="0" cap="all">
                          <a:solidFill>
                            <a:schemeClr val="tx1"/>
                          </a:solidFill>
                          <a:effectLst/>
                        </a:rPr>
                        <a:t>ЗНАЧЕНИЕ ХАРАКТЕРИСТИКИ</a:t>
                      </a:r>
                    </a:p>
                  </a:txBody>
                  <a:tcPr marL="46406" marR="23203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000" b="0" cap="all" dirty="0">
                          <a:solidFill>
                            <a:schemeClr val="tx1"/>
                          </a:solidFill>
                          <a:effectLst/>
                        </a:rPr>
                        <a:t>ЕДИНИЦА ИЗМЕРЕНИЯ ХАРАКТЕРИСТИКИ</a:t>
                      </a: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288">
                <a:tc rowSpan="3"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</a:rPr>
                        <a:t>Вид материала </a:t>
                      </a:r>
                      <a:r>
                        <a:rPr lang="ru-RU" sz="1400" dirty="0" smtClean="0">
                          <a:effectLst/>
                        </a:rPr>
                        <a:t>сиденья (характеристика </a:t>
                      </a:r>
                      <a:r>
                        <a:rPr lang="ru-RU" sz="1400" dirty="0">
                          <a:effectLst/>
                        </a:rPr>
                        <a:t>не является обязательной для применения)</a:t>
                      </a:r>
                    </a:p>
                  </a:txBody>
                  <a:tcPr marL="46406" marR="23203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Дерево</a:t>
                      </a: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400">
                        <a:effectLst/>
                      </a:endParaRP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Металл</a:t>
                      </a: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400">
                        <a:effectLst/>
                      </a:endParaRP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</a:rPr>
                        <a:t>Пластик</a:t>
                      </a: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400">
                        <a:effectLst/>
                      </a:endParaRP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288">
                <a:tc rowSpan="3"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</a:rPr>
                        <a:t>Вид материала </a:t>
                      </a:r>
                      <a:r>
                        <a:rPr lang="ru-RU" sz="1400" dirty="0" smtClean="0">
                          <a:effectLst/>
                        </a:rPr>
                        <a:t>спинки (характеристика </a:t>
                      </a:r>
                      <a:r>
                        <a:rPr lang="ru-RU" sz="1400" dirty="0">
                          <a:effectLst/>
                        </a:rPr>
                        <a:t>не является обязательной для применения)</a:t>
                      </a:r>
                    </a:p>
                  </a:txBody>
                  <a:tcPr marL="46406" marR="23203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</a:rPr>
                        <a:t>Дерево</a:t>
                      </a: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400" dirty="0">
                        <a:effectLst/>
                      </a:endParaRP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</a:rPr>
                        <a:t>Металл</a:t>
                      </a: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400" dirty="0">
                        <a:effectLst/>
                      </a:endParaRP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</a:rPr>
                        <a:t>Пластик</a:t>
                      </a: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400" dirty="0">
                        <a:effectLst/>
                      </a:endParaRP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288">
                <a:tc rowSpan="3"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</a:rPr>
                        <a:t>Количество посадочных </a:t>
                      </a:r>
                      <a:r>
                        <a:rPr lang="ru-RU" sz="1400" dirty="0" smtClean="0">
                          <a:effectLst/>
                        </a:rPr>
                        <a:t>мест (характеристика </a:t>
                      </a:r>
                      <a:r>
                        <a:rPr lang="ru-RU" sz="1400" dirty="0">
                          <a:effectLst/>
                        </a:rPr>
                        <a:t>является обязательной для применения)</a:t>
                      </a:r>
                    </a:p>
                  </a:txBody>
                  <a:tcPr marL="46406" marR="23203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</a:rPr>
                        <a:t>2</a:t>
                      </a:r>
                    </a:p>
                  </a:txBody>
                  <a:tcPr marL="46406" marR="23203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</a:rPr>
                        <a:t>Штука</a:t>
                      </a: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</a:rPr>
                        <a:t>3</a:t>
                      </a:r>
                    </a:p>
                  </a:txBody>
                  <a:tcPr marL="46406" marR="23203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</a:rPr>
                        <a:t>Штука</a:t>
                      </a: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</a:rPr>
                        <a:t>4</a:t>
                      </a:r>
                    </a:p>
                  </a:txBody>
                  <a:tcPr marL="46406" marR="23203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</a:rPr>
                        <a:t>Штука</a:t>
                      </a: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288">
                <a:tc rowSpan="2"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</a:rPr>
                        <a:t>Наличие мягкого </a:t>
                      </a:r>
                      <a:r>
                        <a:rPr lang="ru-RU" sz="1400" dirty="0" smtClean="0">
                          <a:effectLst/>
                        </a:rPr>
                        <a:t>сиденья (характеристика </a:t>
                      </a:r>
                      <a:r>
                        <a:rPr lang="ru-RU" sz="1400" dirty="0">
                          <a:effectLst/>
                        </a:rPr>
                        <a:t>является обязательной для применения)</a:t>
                      </a:r>
                    </a:p>
                  </a:txBody>
                  <a:tcPr marL="46406" marR="23203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</a:rPr>
                        <a:t>Да</a:t>
                      </a: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400" dirty="0">
                        <a:effectLst/>
                      </a:endParaRP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</a:rPr>
                        <a:t>Нет</a:t>
                      </a: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400" dirty="0">
                        <a:effectLst/>
                      </a:endParaRP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288">
                <a:tc rowSpan="2"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</a:rPr>
                        <a:t>Наличие мягкой </a:t>
                      </a:r>
                      <a:r>
                        <a:rPr lang="ru-RU" sz="1400" dirty="0" smtClean="0">
                          <a:effectLst/>
                        </a:rPr>
                        <a:t>спинки (характеристика </a:t>
                      </a:r>
                      <a:r>
                        <a:rPr lang="ru-RU" sz="1400" dirty="0">
                          <a:effectLst/>
                        </a:rPr>
                        <a:t>является обязательной для применения)</a:t>
                      </a:r>
                    </a:p>
                  </a:txBody>
                  <a:tcPr marL="46406" marR="23203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</a:rPr>
                        <a:t>Да</a:t>
                      </a: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400" dirty="0">
                        <a:effectLst/>
                      </a:endParaRP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</a:rPr>
                        <a:t>Нет</a:t>
                      </a: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400" dirty="0">
                        <a:effectLst/>
                      </a:endParaRP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288">
                <a:tc rowSpan="2"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</a:rPr>
                        <a:t>Наличие откидного </a:t>
                      </a:r>
                      <a:r>
                        <a:rPr lang="ru-RU" sz="1400" dirty="0" smtClean="0">
                          <a:effectLst/>
                        </a:rPr>
                        <a:t>сиденья (характеристика </a:t>
                      </a:r>
                      <a:r>
                        <a:rPr lang="ru-RU" sz="1400" dirty="0">
                          <a:effectLst/>
                        </a:rPr>
                        <a:t>не является обязательной для применения)</a:t>
                      </a:r>
                    </a:p>
                  </a:txBody>
                  <a:tcPr marL="46406" marR="23203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</a:rPr>
                        <a:t>Да</a:t>
                      </a: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400" dirty="0">
                        <a:effectLst/>
                      </a:endParaRP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0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</a:rPr>
                        <a:t>Нет</a:t>
                      </a: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400" dirty="0">
                        <a:effectLst/>
                      </a:endParaRP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288">
                <a:tc rowSpan="2"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</a:rPr>
                        <a:t>Наличие </a:t>
                      </a:r>
                      <a:r>
                        <a:rPr lang="ru-RU" sz="1400" dirty="0" smtClean="0">
                          <a:effectLst/>
                        </a:rPr>
                        <a:t>подлокотников (характеристика </a:t>
                      </a:r>
                      <a:r>
                        <a:rPr lang="ru-RU" sz="1400" dirty="0">
                          <a:effectLst/>
                        </a:rPr>
                        <a:t>не является обязательной для применения)</a:t>
                      </a:r>
                    </a:p>
                  </a:txBody>
                  <a:tcPr marL="46406" marR="23203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</a:rPr>
                        <a:t>Да</a:t>
                      </a: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400" dirty="0">
                        <a:effectLst/>
                      </a:endParaRP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</a:rPr>
                        <a:t>Нет</a:t>
                      </a: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400" dirty="0">
                        <a:effectLst/>
                      </a:endParaRP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288">
                <a:tc rowSpan="2"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Наличие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пюпитра (характеристика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не является обязательной для применения)</a:t>
                      </a:r>
                    </a:p>
                  </a:txBody>
                  <a:tcPr marL="46406" marR="23203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Да</a:t>
                      </a: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400" dirty="0">
                        <a:effectLst/>
                      </a:endParaRP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Нет</a:t>
                      </a: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400" dirty="0">
                        <a:effectLst/>
                      </a:endParaRPr>
                    </a:p>
                  </a:txBody>
                  <a:tcPr marL="46406" marR="46406" marT="46406" marB="46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6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496" y="179909"/>
            <a:ext cx="9865096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</a:rPr>
              <a:t>Обоснование необходимости указания дополнительных потребительских свойств, в том числе функциональных, технических, качественных, эксплуатационных характеристик товара, не предусмотренных в позиции Каталога товаров, работ, услуг для обеспечения государственных и муниципальных нужд представлено в составе аукционной документации Раздел 3 Заказ (описание объекта закупки).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3496" y="1669238"/>
            <a:ext cx="11377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</a:rPr>
              <a:t>Шкаф комбинированный остекленный с четырьмя полками (3 – съемные, 1 – каркасная)*.</a:t>
            </a:r>
          </a:p>
          <a:p>
            <a:r>
              <a:rPr lang="ru-RU" dirty="0">
                <a:latin typeface="+mn-lt"/>
              </a:rPr>
              <a:t>Размеры*: ширина – 712 мм, глубина – 370 мм, высота – 2170 мм.</a:t>
            </a:r>
          </a:p>
          <a:p>
            <a:r>
              <a:rPr lang="ru-RU" dirty="0">
                <a:latin typeface="+mn-lt"/>
              </a:rPr>
              <a:t>Материал каркаса и дверей*: ЛДСП с тиснением поверхности «шагреневая кожа». </a:t>
            </a:r>
          </a:p>
          <a:p>
            <a:r>
              <a:rPr lang="ru-RU" dirty="0">
                <a:latin typeface="+mn-lt"/>
              </a:rPr>
              <a:t>Толщина материала каркаса и дверей: не менее 18 мм.</a:t>
            </a:r>
          </a:p>
          <a:p>
            <a:r>
              <a:rPr lang="ru-RU" dirty="0">
                <a:latin typeface="+mn-lt"/>
              </a:rPr>
              <a:t>Отделка кромкой ПВХ толщиной не менее 0,45 мм. </a:t>
            </a:r>
          </a:p>
          <a:p>
            <a:r>
              <a:rPr lang="ru-RU" dirty="0">
                <a:latin typeface="+mn-lt"/>
              </a:rPr>
              <a:t>Верхние двери из тонированного стекла под «бронзу» в алюминиевом профиле</a:t>
            </a:r>
            <a:r>
              <a:rPr lang="ru-RU" dirty="0" smtClean="0">
                <a:latin typeface="+mn-lt"/>
              </a:rPr>
              <a:t>,</a:t>
            </a:r>
          </a:p>
          <a:p>
            <a:r>
              <a:rPr lang="ru-RU" dirty="0" smtClean="0">
                <a:latin typeface="+mn-lt"/>
              </a:rPr>
              <a:t> устанавливаются  </a:t>
            </a:r>
            <a:r>
              <a:rPr lang="ru-RU" dirty="0">
                <a:latin typeface="+mn-lt"/>
              </a:rPr>
              <a:t>на петли 90° с доводчиками, которые регулируются по высоте, ширине и глубине*.</a:t>
            </a:r>
          </a:p>
          <a:p>
            <a:r>
              <a:rPr lang="ru-RU" dirty="0">
                <a:latin typeface="+mn-lt"/>
              </a:rPr>
              <a:t>Толщина стекла: не менее 4 мм.</a:t>
            </a:r>
          </a:p>
          <a:p>
            <a:r>
              <a:rPr lang="ru-RU" dirty="0">
                <a:latin typeface="+mn-lt"/>
              </a:rPr>
              <a:t>Нижние двери глухие*.  </a:t>
            </a:r>
          </a:p>
          <a:p>
            <a:r>
              <a:rPr lang="ru-RU" dirty="0">
                <a:latin typeface="+mn-lt"/>
              </a:rPr>
              <a:t>Двери укомплектованы ручками цвета «металлик»*.</a:t>
            </a:r>
          </a:p>
          <a:p>
            <a:r>
              <a:rPr lang="ru-RU" dirty="0">
                <a:latin typeface="+mn-lt"/>
              </a:rPr>
              <a:t>Материал топа шкафа*: ЛДСП с тиснением поверхности «шагреневая кожа».</a:t>
            </a:r>
          </a:p>
          <a:p>
            <a:r>
              <a:rPr lang="ru-RU" dirty="0">
                <a:latin typeface="+mn-lt"/>
              </a:rPr>
              <a:t>Толщина материала топа шкафа: не менее 25 мм. </a:t>
            </a:r>
          </a:p>
          <a:p>
            <a:r>
              <a:rPr lang="ru-RU" dirty="0">
                <a:latin typeface="+mn-lt"/>
              </a:rPr>
              <a:t>Отделка кромкой ПВХ толщиной не менее 2 мм. </a:t>
            </a:r>
          </a:p>
          <a:p>
            <a:r>
              <a:rPr lang="ru-RU" dirty="0">
                <a:latin typeface="+mn-lt"/>
              </a:rPr>
              <a:t>Цвет рабочих поверхностей и фасадов*: дуб альпийский. Цвет каркасов и дополнительных элементов*: антрацит. </a:t>
            </a:r>
          </a:p>
          <a:p>
            <a:r>
              <a:rPr lang="ru-RU" dirty="0">
                <a:latin typeface="+mn-lt"/>
              </a:rPr>
              <a:t>Товар по стилю и цвету составляет единую композицию с позициями 7,9,10,11,12,13,14,15*.</a:t>
            </a:r>
          </a:p>
          <a:p>
            <a:r>
              <a:rPr lang="ru-RU" dirty="0">
                <a:latin typeface="+mn-lt"/>
              </a:rPr>
              <a:t>Товар по конструкции соответствует эскизу, представленному на рисунке в позиции 8</a:t>
            </a:r>
            <a:r>
              <a:rPr lang="ru-RU" dirty="0" smtClean="0">
                <a:latin typeface="+mn-lt"/>
              </a:rPr>
              <a:t>*.</a:t>
            </a:r>
            <a:endParaRPr lang="ru-RU" dirty="0">
              <a:latin typeface="+mn-lt"/>
            </a:endParaRPr>
          </a:p>
        </p:txBody>
      </p:sp>
      <p:pic>
        <p:nvPicPr>
          <p:cNvPr id="3074" name="Picture 2" descr="https://opt-1536591.ssl.1c-bitrix-cdn.ru/upload/iblock/r-tn-0031-909.jpg?16043962511539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951" y="1244260"/>
            <a:ext cx="3024337" cy="268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676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04" y="6434295"/>
            <a:ext cx="11107385" cy="394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961" b="1" i="1" dirty="0">
                <a:solidFill>
                  <a:schemeClr val="bg1"/>
                </a:solidFill>
                <a:latin typeface="+mn-lt"/>
              </a:rPr>
              <a:t>Выбор кода КТРУ (кода ОКПД2) несоответствующий объекту </a:t>
            </a:r>
            <a:r>
              <a:rPr lang="ru-RU" sz="1961" b="1" i="1" dirty="0" smtClean="0">
                <a:solidFill>
                  <a:schemeClr val="bg1"/>
                </a:solidFill>
                <a:latin typeface="+mn-lt"/>
              </a:rPr>
              <a:t>закупки</a:t>
            </a:r>
            <a:endParaRPr lang="ru-RU" sz="196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504" y="107901"/>
            <a:ext cx="11421647" cy="59093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352908" algn="r"/>
            <a:r>
              <a:rPr lang="ru-RU" b="1" i="1" dirty="0">
                <a:latin typeface="+mn-lt"/>
              </a:rPr>
              <a:t>Решение УФАС по Ивановской области от 31.07.2018 № </a:t>
            </a:r>
            <a:r>
              <a:rPr lang="ru-RU" b="1" i="1" dirty="0" smtClean="0">
                <a:latin typeface="+mn-lt"/>
              </a:rPr>
              <a:t>07-15/2018-183</a:t>
            </a:r>
          </a:p>
          <a:p>
            <a:pPr indent="352908" algn="r"/>
            <a:r>
              <a:rPr lang="ru-RU" b="1" i="1" dirty="0" smtClean="0">
                <a:latin typeface="+mn-lt"/>
              </a:rPr>
              <a:t> </a:t>
            </a:r>
            <a:r>
              <a:rPr lang="ru-RU" b="1" i="1" dirty="0">
                <a:latin typeface="+mn-lt"/>
              </a:rPr>
              <a:t>(извещение №0133300028918000026)</a:t>
            </a:r>
            <a:endParaRPr lang="ru-RU" dirty="0">
              <a:latin typeface="+mn-lt"/>
            </a:endParaRPr>
          </a:p>
          <a:p>
            <a:pPr indent="352908"/>
            <a:r>
              <a:rPr lang="ru-RU" dirty="0">
                <a:solidFill>
                  <a:srgbClr val="7030A0"/>
                </a:solidFill>
                <a:latin typeface="+mn-lt"/>
              </a:rPr>
              <a:t>Довод жалобы: </a:t>
            </a:r>
            <a:r>
              <a:rPr lang="ru-RU" dirty="0">
                <a:latin typeface="+mn-lt"/>
              </a:rPr>
              <a:t>Заказчик в документации о закупке указал несоответствующий предмету закупки код ОКПД2 31.09.14.190 «Мебель из прочих материалов, включая тростник, лозу или бамбук», так как в описание объекта закупки не установлено требование об использовании тростника, лозы или бамбука. Данный код не подпадает по действие ПП РФ от 05.09.2017 №1072. Следовательно, требование ст. 14 Закона о контрактной системе не применяется.</a:t>
            </a:r>
          </a:p>
          <a:p>
            <a:pPr indent="352908"/>
            <a:r>
              <a:rPr lang="ru-RU" dirty="0">
                <a:solidFill>
                  <a:srgbClr val="7030A0"/>
                </a:solidFill>
                <a:latin typeface="+mn-lt"/>
              </a:rPr>
              <a:t>Вывод комиссии: </a:t>
            </a:r>
            <a:r>
              <a:rPr lang="ru-RU" dirty="0">
                <a:latin typeface="+mn-lt"/>
              </a:rPr>
              <a:t>объектом закупки являются театральные кресла для зрительного зала. В соответствии с планом-графиком Заказчиком планировалось проведение закупки на поставку театральных кресел для зрительного зала МБУ «Дворец культуры городского округа Кохма» с ИКЗ 18337110124403732010010003001</a:t>
            </a:r>
            <a:r>
              <a:rPr lang="ru-RU" b="1" u="sng" dirty="0">
                <a:latin typeface="+mn-lt"/>
              </a:rPr>
              <a:t>3109</a:t>
            </a:r>
            <a:r>
              <a:rPr lang="ru-RU" dirty="0">
                <a:latin typeface="+mn-lt"/>
              </a:rPr>
              <a:t>000. В извещении о проведении закупки указан код ОКПД2: </a:t>
            </a:r>
            <a:r>
              <a:rPr lang="ru-RU" b="1" dirty="0">
                <a:latin typeface="+mn-lt"/>
              </a:rPr>
              <a:t>31.09.14.190.</a:t>
            </a:r>
            <a:endParaRPr lang="ru-RU" dirty="0">
              <a:latin typeface="+mn-lt"/>
            </a:endParaRPr>
          </a:p>
          <a:p>
            <a:pPr indent="352908"/>
            <a:r>
              <a:rPr lang="ru-RU" dirty="0">
                <a:latin typeface="+mn-lt"/>
              </a:rPr>
              <a:t>В разделе </a:t>
            </a:r>
            <a:r>
              <a:rPr lang="en-US" dirty="0">
                <a:latin typeface="+mn-lt"/>
              </a:rPr>
              <a:t>III</a:t>
            </a:r>
            <a:r>
              <a:rPr lang="ru-RU" dirty="0">
                <a:latin typeface="+mn-lt"/>
              </a:rPr>
              <a:t> «Спецификация» документации о закупке не указано, что требуемый к поставке товар изготовлен из пластмасс или прочих материалов (тростника, лозы или бамбука). группировка ОКВЭД2 31.09 не содержит описанный в документации о закупке объект закупки. В разделе </a:t>
            </a:r>
            <a:r>
              <a:rPr lang="en-US" dirty="0">
                <a:latin typeface="+mn-lt"/>
              </a:rPr>
              <a:t>III</a:t>
            </a:r>
            <a:r>
              <a:rPr lang="ru-RU" dirty="0">
                <a:latin typeface="+mn-lt"/>
              </a:rPr>
              <a:t> «Спецификация» документации о закупке содержится указание на то, что поставляемые кресла имеют металлический каркас.</a:t>
            </a:r>
          </a:p>
          <a:p>
            <a:pPr indent="352908"/>
            <a:r>
              <a:rPr lang="ru-RU" dirty="0">
                <a:latin typeface="+mn-lt"/>
              </a:rPr>
              <a:t>ОКВЭД2 31.01 «Производство мебели для офисов и предприятий торговли», включающий в себя, в том числе </a:t>
            </a:r>
            <a:r>
              <a:rPr lang="ru-RU" b="1" dirty="0">
                <a:latin typeface="+mn-lt"/>
              </a:rPr>
              <a:t>производство стульев и сидений для театров, кинотеатров и прочих зрелищных заведений </a:t>
            </a:r>
            <a:r>
              <a:rPr lang="ru-RU" dirty="0">
                <a:latin typeface="+mn-lt"/>
              </a:rPr>
              <a:t>и</a:t>
            </a:r>
            <a:r>
              <a:rPr lang="ru-RU" b="1" dirty="0">
                <a:latin typeface="+mn-lt"/>
              </a:rPr>
              <a:t> </a:t>
            </a:r>
            <a:r>
              <a:rPr lang="ru-RU" dirty="0">
                <a:latin typeface="+mn-lt"/>
              </a:rPr>
              <a:t>ОКПД2 31.01.11.150 «Мебель для сидения, преимущественно с металлическим каркасом» в большей мере описывают объект закупки.</a:t>
            </a:r>
          </a:p>
          <a:p>
            <a:pPr indent="352908"/>
            <a:r>
              <a:rPr lang="ru-RU" i="1" dirty="0">
                <a:latin typeface="+mn-lt"/>
              </a:rPr>
              <a:t> Заказчиком был выбран ОКПД2, несоответствующий объекту </a:t>
            </a:r>
            <a:r>
              <a:rPr lang="ru-RU" i="1" dirty="0" smtClean="0">
                <a:latin typeface="+mn-lt"/>
              </a:rPr>
              <a:t>закупки -  установлено </a:t>
            </a:r>
            <a:r>
              <a:rPr lang="ru-RU" i="1" dirty="0">
                <a:latin typeface="+mn-lt"/>
              </a:rPr>
              <a:t>нарушение ч. 2 ст. 23, п. 1 ч. 1 ст. 33, п. 1 ч. 1 ст. 64 Закона о контрактной системе.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9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520" y="251917"/>
            <a:ext cx="1108923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+mn-lt"/>
              </a:rPr>
              <a:t>В Извещении о проведении запроса котировок для закупки №0318300294318000004 установлен код КТРУ </a:t>
            </a:r>
            <a:r>
              <a:rPr lang="ru-RU" sz="1700" b="1" u="sng" dirty="0">
                <a:latin typeface="+mn-lt"/>
              </a:rPr>
              <a:t>46.47.11.000</a:t>
            </a:r>
            <a:r>
              <a:rPr lang="ru-RU" sz="1700" dirty="0">
                <a:latin typeface="+mn-lt"/>
              </a:rPr>
              <a:t>.</a:t>
            </a:r>
          </a:p>
          <a:p>
            <a:r>
              <a:rPr lang="ru-RU" sz="1700" dirty="0">
                <a:latin typeface="+mn-lt"/>
              </a:rPr>
              <a:t>Согласно общероссийского классификатора продукции по видам экономической деятельности ОК 034-2014 (КПЕС 2008), утвержденного приказом </a:t>
            </a:r>
            <a:r>
              <a:rPr lang="ru-RU" sz="1700" dirty="0" err="1">
                <a:latin typeface="+mn-lt"/>
              </a:rPr>
              <a:t>Росстандарта</a:t>
            </a:r>
            <a:r>
              <a:rPr lang="ru-RU" sz="1700" dirty="0">
                <a:latin typeface="+mn-lt"/>
              </a:rPr>
              <a:t> от 31.01.2014 № 14-ст, коду ОКПД 2 - 46.47.11.000 соответствуют «</a:t>
            </a:r>
            <a:r>
              <a:rPr lang="ru-RU" sz="1700" u="sng" dirty="0">
                <a:latin typeface="+mn-lt"/>
              </a:rPr>
              <a:t>Услуги по оптовой торговле бытовой мебелью</a:t>
            </a:r>
            <a:r>
              <a:rPr lang="ru-RU" sz="1700" dirty="0" smtClean="0">
                <a:latin typeface="+mn-lt"/>
              </a:rPr>
              <a:t>».</a:t>
            </a:r>
          </a:p>
          <a:p>
            <a:r>
              <a:rPr lang="ru-RU" sz="1700" dirty="0" smtClean="0">
                <a:latin typeface="+mn-lt"/>
              </a:rPr>
              <a:t>Согласно </a:t>
            </a:r>
            <a:r>
              <a:rPr lang="ru-RU" sz="1700" dirty="0">
                <a:latin typeface="+mn-lt"/>
              </a:rPr>
              <a:t>п. 33 Раздела 2 ГОСТ 20400-2013 «Продукция мебельного производства. Термины и определения» </a:t>
            </a:r>
            <a:r>
              <a:rPr lang="ru-RU" sz="1700" b="1" dirty="0">
                <a:latin typeface="+mn-lt"/>
              </a:rPr>
              <a:t>мебель бытовая</a:t>
            </a:r>
            <a:r>
              <a:rPr lang="ru-RU" sz="1700" dirty="0">
                <a:latin typeface="+mn-lt"/>
              </a:rPr>
              <a:t>: </a:t>
            </a:r>
            <a:r>
              <a:rPr lang="ru-RU" sz="1700" u="sng" dirty="0">
                <a:latin typeface="+mn-lt"/>
              </a:rPr>
              <a:t>мебель для обустройства</a:t>
            </a:r>
            <a:r>
              <a:rPr lang="ru-RU" sz="1700" dirty="0">
                <a:latin typeface="+mn-lt"/>
              </a:rPr>
              <a:t> (обстановки) различных помещений в городском, загородном или сельском </a:t>
            </a:r>
            <a:r>
              <a:rPr lang="ru-RU" sz="1700" u="sng" dirty="0">
                <a:latin typeface="+mn-lt"/>
              </a:rPr>
              <a:t>жилище</a:t>
            </a:r>
            <a:r>
              <a:rPr lang="ru-RU" sz="1700" dirty="0">
                <a:latin typeface="+mn-lt"/>
              </a:rPr>
              <a:t>, в том числе на открытом воздухе.</a:t>
            </a:r>
          </a:p>
          <a:p>
            <a:r>
              <a:rPr lang="ru-RU" sz="1700" dirty="0">
                <a:latin typeface="+mn-lt"/>
              </a:rPr>
              <a:t>Вместе с тем, предметом закупки является поставка офисной мебели</a:t>
            </a:r>
            <a:r>
              <a:rPr lang="ru-RU" sz="1700" dirty="0" smtClean="0">
                <a:latin typeface="+mn-lt"/>
              </a:rPr>
              <a:t>.</a:t>
            </a:r>
          </a:p>
          <a:p>
            <a:r>
              <a:rPr lang="ru-RU" sz="1700" dirty="0" smtClean="0">
                <a:latin typeface="+mn-lt"/>
              </a:rPr>
              <a:t>Согласно </a:t>
            </a:r>
            <a:r>
              <a:rPr lang="ru-RU" sz="1700" dirty="0">
                <a:latin typeface="+mn-lt"/>
              </a:rPr>
              <a:t>п. 28 Раздела 2 ГОСТ 20400-2013 «Продукция мебельного производства. Термины и определения» мебель для административных помещений: мебель </a:t>
            </a:r>
            <a:r>
              <a:rPr lang="ru-RU" sz="1700" b="1" dirty="0">
                <a:latin typeface="+mn-lt"/>
              </a:rPr>
              <a:t>для оснащения</a:t>
            </a:r>
            <a:r>
              <a:rPr lang="ru-RU" sz="1700" dirty="0">
                <a:latin typeface="+mn-lt"/>
              </a:rPr>
              <a:t> кабинетов, контор, </a:t>
            </a:r>
            <a:r>
              <a:rPr lang="ru-RU" sz="1700" b="1" dirty="0">
                <a:latin typeface="+mn-lt"/>
              </a:rPr>
              <a:t>офисов</a:t>
            </a:r>
            <a:r>
              <a:rPr lang="ru-RU" sz="1700" dirty="0">
                <a:latin typeface="+mn-lt"/>
              </a:rPr>
              <a:t> и бюро, где работу выполняют один и более человек, преимущественно сидя за столом, с использованием средств связи, чертежной, компьютерной, копировально-множительной и другой оргтехники.</a:t>
            </a:r>
          </a:p>
          <a:p>
            <a:r>
              <a:rPr lang="ru-RU" sz="1700" dirty="0">
                <a:latin typeface="+mn-lt"/>
              </a:rPr>
              <a:t>Таким образом, определенный Заказчиком код товаров, работ, услуг не отражает предмет закупки</a:t>
            </a:r>
            <a:r>
              <a:rPr lang="ru-RU" sz="1700" dirty="0" smtClean="0">
                <a:latin typeface="+mn-lt"/>
              </a:rPr>
              <a:t>.</a:t>
            </a:r>
          </a:p>
          <a:p>
            <a:r>
              <a:rPr lang="ru-RU" sz="1700" dirty="0">
                <a:latin typeface="+mn-lt"/>
              </a:rPr>
              <a:t>В соответствии с объектом закупки и установленными в описании объекта закупки требованиями к товару применимыми кодами ОКПД 2 являются 31.01.11 «Мебель металлическая для офисов», 31.01.12 «Мебель деревянная для офисов</a:t>
            </a:r>
            <a:r>
              <a:rPr lang="ru-RU" sz="1700" dirty="0" smtClean="0">
                <a:latin typeface="+mn-lt"/>
              </a:rPr>
              <a:t>».</a:t>
            </a:r>
          </a:p>
          <a:p>
            <a:endParaRPr lang="ru-RU" sz="1700" dirty="0" smtClean="0">
              <a:latin typeface="+mn-lt"/>
            </a:endParaRPr>
          </a:p>
          <a:p>
            <a:r>
              <a:rPr lang="ru-RU" sz="1700" i="1" u="sng" dirty="0" smtClean="0">
                <a:latin typeface="+mn-lt"/>
              </a:rPr>
              <a:t>Нарушение </a:t>
            </a:r>
            <a:r>
              <a:rPr lang="ru-RU" sz="1700" i="1" u="sng" dirty="0">
                <a:latin typeface="+mn-lt"/>
              </a:rPr>
              <a:t>ч. 3 ст. </a:t>
            </a:r>
            <a:r>
              <a:rPr lang="ru-RU" sz="1700" i="1" u="sng" dirty="0" smtClean="0">
                <a:latin typeface="+mn-lt"/>
              </a:rPr>
              <a:t>7, </a:t>
            </a:r>
            <a:r>
              <a:rPr lang="ru-RU" sz="1700" i="1" u="sng" dirty="0">
                <a:latin typeface="+mn-lt"/>
              </a:rPr>
              <a:t>п. 6) ч. 3 ст. 73 </a:t>
            </a:r>
            <a:r>
              <a:rPr lang="ru-RU" sz="1700" i="1" u="sng" dirty="0" smtClean="0">
                <a:latin typeface="+mn-lt"/>
              </a:rPr>
              <a:t>Закона</a:t>
            </a:r>
          </a:p>
          <a:p>
            <a:r>
              <a:rPr lang="ru-RU" sz="1700" i="1" u="sng" dirty="0" smtClean="0">
                <a:latin typeface="+mn-lt"/>
              </a:rPr>
              <a:t>Отмена </a:t>
            </a:r>
            <a:r>
              <a:rPr lang="ru-RU" sz="1700" i="1" u="sng" dirty="0">
                <a:latin typeface="+mn-lt"/>
              </a:rPr>
              <a:t>протокола рассмотрения и оценки заявок на участие в запросе котировок от 14.03.2018 №П1 для закупки №0318300294318000004 и аннулировать определение поставщика (подрядчика, исполнителя) </a:t>
            </a:r>
            <a:endParaRPr lang="ru-RU" sz="1700" b="0" i="1" u="sng" dirty="0">
              <a:effectLst/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7592" y="6463715"/>
            <a:ext cx="10441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РЕШЕНИЕ и ПРЕДПИСАНИЕ 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УФАС по Краснодарскому краю по 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делу № 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ЗК-51/2018. 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от 19 марта 2018 </a:t>
            </a:r>
            <a:endParaRPr lang="ru-RU" b="1" i="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8029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7512" y="6444605"/>
            <a:ext cx="7560840" cy="30777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0" b="1" kern="100" dirty="0" err="1" smtClean="0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Пратура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 О.С. /</a:t>
            </a:r>
            <a:r>
              <a:rPr lang="en-US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ru-RU" sz="1400" b="1" kern="1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ольгапратура.рф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/  тел</a:t>
            </a: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: 8 (928) 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77-22-324 / ospratura@gmail.com</a:t>
            </a:r>
            <a:endParaRPr lang="ru-RU" sz="1400" b="1" kern="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544" y="755973"/>
            <a:ext cx="111612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Примеры ТР и ГОСТов</a:t>
            </a:r>
          </a:p>
          <a:p>
            <a:endParaRPr lang="ru-RU" sz="2000" dirty="0">
              <a:latin typeface="+mn-lt"/>
            </a:endParaRPr>
          </a:p>
          <a:p>
            <a:r>
              <a:rPr lang="ru-RU" sz="2000" dirty="0">
                <a:latin typeface="+mn-lt"/>
              </a:rPr>
              <a:t>ТР ТС 025/2012 "Технический регламент Таможенного союза "О безопасности мебельной продукции" </a:t>
            </a:r>
            <a:r>
              <a:rPr lang="ru-RU" sz="2000" dirty="0" smtClean="0">
                <a:latin typeface="+mn-lt"/>
              </a:rPr>
              <a:t>ГОСТ </a:t>
            </a:r>
            <a:r>
              <a:rPr lang="ru-RU" sz="2000" dirty="0">
                <a:latin typeface="+mn-lt"/>
              </a:rPr>
              <a:t>16371-2014 "Мебель. Общие технические условия (Переиздание)"	</a:t>
            </a:r>
          </a:p>
          <a:p>
            <a:r>
              <a:rPr lang="ru-RU" sz="2000" dirty="0">
                <a:latin typeface="+mn-lt"/>
              </a:rPr>
              <a:t>ГОСТ 22046-2016 "Мебель для учебных заведений. Общие технические </a:t>
            </a:r>
            <a:r>
              <a:rPr lang="ru-RU" sz="2000" dirty="0" smtClean="0">
                <a:latin typeface="+mn-lt"/>
              </a:rPr>
              <a:t>условия</a:t>
            </a:r>
          </a:p>
          <a:p>
            <a:r>
              <a:rPr lang="ru-RU" sz="2000" dirty="0" smtClean="0">
                <a:latin typeface="+mn-lt"/>
              </a:rPr>
              <a:t>ГОСТ </a:t>
            </a:r>
            <a:r>
              <a:rPr lang="ru-RU" sz="2000" dirty="0">
                <a:latin typeface="+mn-lt"/>
              </a:rPr>
              <a:t>12029-93 "Мебель. Стулья и табуреты. Определение прочности и </a:t>
            </a:r>
            <a:r>
              <a:rPr lang="ru-RU" sz="2000" dirty="0" smtClean="0">
                <a:latin typeface="+mn-lt"/>
              </a:rPr>
              <a:t>долговечности</a:t>
            </a:r>
            <a:endParaRPr lang="ru-RU" sz="2000" dirty="0">
              <a:latin typeface="+mn-lt"/>
            </a:endParaRPr>
          </a:p>
          <a:p>
            <a:r>
              <a:rPr lang="ru-RU" sz="2000" dirty="0">
                <a:latin typeface="+mn-lt"/>
              </a:rPr>
              <a:t>ГОСТ 19917-2014 "Межгосударственный стандарт. Мебель для сидения и лежания. Общие технические условия"	</a:t>
            </a:r>
          </a:p>
          <a:p>
            <a:r>
              <a:rPr lang="ru-RU" sz="2000" dirty="0">
                <a:latin typeface="+mn-lt"/>
              </a:rPr>
              <a:t>ГОСТ 26800.3-86 "Мебель для административных помещений. Функциональные размеры стульев </a:t>
            </a:r>
            <a:r>
              <a:rPr lang="ru-RU" sz="2000" dirty="0" smtClean="0">
                <a:latin typeface="+mn-lt"/>
              </a:rPr>
              <a:t>ГОСТ </a:t>
            </a:r>
            <a:r>
              <a:rPr lang="ru-RU" sz="2000" dirty="0">
                <a:latin typeface="+mn-lt"/>
              </a:rPr>
              <a:t>19301.2-2016 "Межгосударственный стандарт. Мебель детская дошкольная. Функциональные размеры </a:t>
            </a:r>
            <a:r>
              <a:rPr lang="ru-RU" sz="2000" dirty="0" smtClean="0">
                <a:latin typeface="+mn-lt"/>
              </a:rPr>
              <a:t>стульев»</a:t>
            </a:r>
          </a:p>
          <a:p>
            <a:r>
              <a:rPr lang="ru-RU" sz="2000" dirty="0" smtClean="0">
                <a:latin typeface="+mn-lt"/>
              </a:rPr>
              <a:t>ГОСТ </a:t>
            </a:r>
            <a:r>
              <a:rPr lang="ru-RU" sz="2000" dirty="0">
                <a:latin typeface="+mn-lt"/>
              </a:rPr>
              <a:t>13025.1-85 "Мебель бытовая. Функциональные размеры отделений для хранения </a:t>
            </a:r>
            <a:endParaRPr lang="ru-RU" sz="2000" dirty="0" smtClean="0">
              <a:latin typeface="+mn-lt"/>
            </a:endParaRPr>
          </a:p>
          <a:p>
            <a:r>
              <a:rPr lang="ru-RU" sz="2000" dirty="0">
                <a:latin typeface="+mn-lt"/>
              </a:rPr>
              <a:t>ГОСТ 19120-93 "Межгосударственный стандарт. Мебель для сидения и лежания. Диваны-кровати, диваны, кресла-кровати, кресла для отдыха, кушетки, тахты, скамьи, </a:t>
            </a:r>
            <a:r>
              <a:rPr lang="ru-RU" sz="2000" dirty="0" err="1">
                <a:latin typeface="+mn-lt"/>
              </a:rPr>
              <a:t>банкетки</a:t>
            </a:r>
            <a:r>
              <a:rPr lang="ru-RU" sz="2000" dirty="0">
                <a:latin typeface="+mn-lt"/>
              </a:rPr>
              <a:t>. Методы испытаний"</a:t>
            </a:r>
          </a:p>
        </p:txBody>
      </p:sp>
    </p:spTree>
    <p:extLst>
      <p:ext uri="{BB962C8B-B14F-4D97-AF65-F5344CB8AC3E}">
        <p14:creationId xmlns:p14="http://schemas.microsoft.com/office/powerpoint/2010/main" val="3099850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06" y="101106"/>
            <a:ext cx="11907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n-lt"/>
              </a:rPr>
              <a:t>Оказание услуг по изготовлению мебели</a:t>
            </a:r>
            <a:endParaRPr lang="ru-RU" b="1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31.01.99.000 Услуги </a:t>
            </a:r>
            <a:r>
              <a:rPr lang="ru-RU" dirty="0">
                <a:latin typeface="+mn-lt"/>
              </a:rPr>
              <a:t>по производству мебели для офисов и предприятий торговли отдельные, выполняемые </a:t>
            </a:r>
            <a:r>
              <a:rPr lang="ru-RU" dirty="0" smtClean="0">
                <a:latin typeface="+mn-lt"/>
              </a:rPr>
              <a:t>субподрядчиком</a:t>
            </a:r>
          </a:p>
          <a:p>
            <a:r>
              <a:rPr lang="ru-RU" dirty="0" smtClean="0">
                <a:latin typeface="+mn-lt"/>
              </a:rPr>
              <a:t>31.09.99.215 Услуги </a:t>
            </a:r>
            <a:r>
              <a:rPr lang="ru-RU" dirty="0">
                <a:latin typeface="+mn-lt"/>
              </a:rPr>
              <a:t>по изготовлению наборов мебели по индивидуальному заказу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населения ???</a:t>
            </a:r>
            <a:endParaRPr lang="ru-RU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26034" y="1651765"/>
            <a:ext cx="6794726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+mn-lt"/>
              </a:rPr>
              <a:t>Габаритные размеры, мм: 1300*700*750.</a:t>
            </a:r>
          </a:p>
          <a:p>
            <a:r>
              <a:rPr lang="ru-RU" sz="2000" dirty="0">
                <a:latin typeface="+mn-lt"/>
              </a:rPr>
              <a:t>Материал ЛДСП толщиной 16 мм.</a:t>
            </a:r>
          </a:p>
          <a:p>
            <a:r>
              <a:rPr lang="ru-RU" sz="2000" dirty="0">
                <a:latin typeface="+mn-lt"/>
              </a:rPr>
              <a:t>Толщина столешницы не менее 25 мм.</a:t>
            </a:r>
          </a:p>
          <a:p>
            <a:r>
              <a:rPr lang="ru-RU" sz="2000" dirty="0">
                <a:latin typeface="+mn-lt"/>
              </a:rPr>
              <a:t>Для защиты от ударов и повышения срока службы торцевые поверхности деталей должны быть облицованы кромкой ПВХ в тон ЛДСП.</a:t>
            </a:r>
          </a:p>
          <a:p>
            <a:r>
              <a:rPr lang="ru-RU" sz="2000" dirty="0">
                <a:latin typeface="+mn-lt"/>
              </a:rPr>
              <a:t>Встроенная тумба с 4-мя выдвижными ящиками.</a:t>
            </a:r>
          </a:p>
          <a:p>
            <a:r>
              <a:rPr lang="ru-RU" sz="2000" dirty="0">
                <a:latin typeface="+mn-lt"/>
              </a:rPr>
              <a:t>Цвет - белый</a:t>
            </a:r>
          </a:p>
        </p:txBody>
      </p:sp>
      <p:pic>
        <p:nvPicPr>
          <p:cNvPr id="4" name="Рисунок 3" descr="_Стол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52" y="1552605"/>
            <a:ext cx="2880320" cy="28544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99164" y="4407089"/>
            <a:ext cx="7205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+mn-lt"/>
              </a:rPr>
              <a:t>Если размеры или материал нестандартные или в </a:t>
            </a:r>
            <a:r>
              <a:rPr lang="ru-RU" sz="2000" b="1" dirty="0" err="1" smtClean="0">
                <a:latin typeface="+mn-lt"/>
              </a:rPr>
              <a:t>докомплект</a:t>
            </a:r>
            <a:endParaRPr lang="ru-RU" sz="2000" b="1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206" y="4788421"/>
            <a:ext cx="11475554" cy="15081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kern="1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Поставляемый товар должен соответствовать характеристикам, указанным в Техническом задании, и не иметь дефектов, связанных с оформлением, материалами и качеством изготовления.</a:t>
            </a:r>
            <a:r>
              <a:rPr lang="ru-RU" sz="2000" kern="15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1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Ниже приведены ориентировочные эскизы мебели, необходимой заказчику. </a:t>
            </a:r>
            <a:r>
              <a:rPr lang="ru-RU" u="sng" kern="1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Поставщик имеет право при исполнении контракта согласовать с заказчиком иной эскиз, соблюдя при этом габариты и количество необходимых элементов (составляющих) конкретного вида мебели.</a:t>
            </a:r>
            <a:endParaRPr lang="ru-RU" u="sng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346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98" y="179909"/>
            <a:ext cx="11017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Оказание услуг по изготовлению мебели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88112" y="241245"/>
            <a:ext cx="597535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+mn-lt"/>
              </a:rPr>
              <a:t>Материал ЛДСП толщиной 16 мм.</a:t>
            </a:r>
          </a:p>
          <a:p>
            <a:r>
              <a:rPr lang="ru-RU" sz="2000" dirty="0">
                <a:latin typeface="+mn-lt"/>
              </a:rPr>
              <a:t>Для защиты от ударов и повышения срока службы торцевые поверхности деталей должны быть облицованы кромкой ПВХ в тон ЛДСП.</a:t>
            </a:r>
          </a:p>
          <a:p>
            <a:r>
              <a:rPr lang="ru-RU" sz="2000" dirty="0">
                <a:latin typeface="+mn-lt"/>
              </a:rPr>
              <a:t>Цвет – белый</a:t>
            </a:r>
          </a:p>
          <a:p>
            <a:r>
              <a:rPr lang="ru-RU" sz="2000" dirty="0">
                <a:latin typeface="+mn-lt"/>
              </a:rPr>
              <a:t>Вешалка представляет собой конструкцию из нержавеющей металлической трубы и прикреплённых к ней панелей из ЛДСП. Количество таких конструкций – 4. Требования к трубе: диаметр не менее 50 мм, толщина не менее 2,5 мм. Трубы крепятся в пол. В каждой конструкции 3 трубы, высота каждой трубы не 2000 мм. Длина панели из ЛДСП 2000 мм.   Ширина панели 600 мм.  Количество панелей – 17 (по 4 панели на каждую конструкцию и 1 панель на стену, которая крепится </a:t>
            </a:r>
            <a:r>
              <a:rPr lang="ru-RU" sz="2000" dirty="0" err="1">
                <a:latin typeface="+mn-lt"/>
              </a:rPr>
              <a:t>саморезами</a:t>
            </a:r>
            <a:r>
              <a:rPr lang="ru-RU" sz="2000" dirty="0">
                <a:latin typeface="+mn-lt"/>
              </a:rPr>
              <a:t>).  На каждой панели находятся 19 крючков для одежды. Крючки для одежды металлические, </a:t>
            </a:r>
            <a:r>
              <a:rPr lang="ru-RU" sz="2000" dirty="0" err="1">
                <a:latin typeface="+mn-lt"/>
              </a:rPr>
              <a:t>двухрожковые</a:t>
            </a:r>
            <a:r>
              <a:rPr lang="ru-RU" sz="2000" dirty="0">
                <a:latin typeface="+mn-lt"/>
              </a:rPr>
              <a:t>. 20 крючков крепятся на стену. Общее количество крючков 324 штуки.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04" y="854981"/>
            <a:ext cx="4767485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15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04" y="251917"/>
            <a:ext cx="115212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Поставка </a:t>
            </a:r>
            <a:r>
              <a:rPr lang="ru-RU" dirty="0">
                <a:latin typeface="+mn-lt"/>
              </a:rPr>
              <a:t>деревянной корпусной мебели для служебных помещений. </a:t>
            </a:r>
            <a:endParaRPr lang="ru-RU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В </a:t>
            </a:r>
            <a:r>
              <a:rPr lang="ru-RU" dirty="0">
                <a:latin typeface="+mn-lt"/>
              </a:rPr>
              <a:t>документации </a:t>
            </a:r>
            <a:r>
              <a:rPr lang="ru-RU" dirty="0" smtClean="0">
                <a:latin typeface="+mn-lt"/>
              </a:rPr>
              <a:t>требования </a:t>
            </a:r>
            <a:r>
              <a:rPr lang="ru-RU" dirty="0">
                <a:latin typeface="+mn-lt"/>
              </a:rPr>
              <a:t>к </a:t>
            </a:r>
            <a:r>
              <a:rPr lang="ru-RU" dirty="0" smtClean="0">
                <a:latin typeface="+mn-lt"/>
              </a:rPr>
              <a:t>товару:</a:t>
            </a:r>
            <a:endParaRPr lang="ru-RU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    цвет по согласованию с заказчиком;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    каждая единица товара должна быть упакована в индивидуальную упаковку из листового </a:t>
            </a:r>
            <a:r>
              <a:rPr lang="ru-RU" dirty="0" err="1">
                <a:latin typeface="+mn-lt"/>
              </a:rPr>
              <a:t>гофрокартона</a:t>
            </a:r>
            <a:r>
              <a:rPr lang="ru-RU" dirty="0">
                <a:latin typeface="+mn-lt"/>
              </a:rPr>
              <a:t> и закреплена с помощью скотча, обеспечивающую безопасную транспортировку и хранение.</a:t>
            </a:r>
          </a:p>
          <a:p>
            <a:r>
              <a:rPr lang="ru-RU" dirty="0" smtClean="0">
                <a:latin typeface="+mn-lt"/>
              </a:rPr>
              <a:t>На </a:t>
            </a:r>
            <a:r>
              <a:rPr lang="ru-RU" dirty="0">
                <a:latin typeface="+mn-lt"/>
              </a:rPr>
              <a:t>закупку поступило 24 заявки. </a:t>
            </a:r>
            <a:r>
              <a:rPr lang="ru-RU" dirty="0" smtClean="0">
                <a:latin typeface="+mn-lt"/>
              </a:rPr>
              <a:t>Заявку </a:t>
            </a:r>
            <a:r>
              <a:rPr lang="ru-RU" dirty="0">
                <a:latin typeface="+mn-lt"/>
              </a:rPr>
              <a:t>участника, который указал </a:t>
            </a:r>
            <a:r>
              <a:rPr lang="ru-RU" i="1" dirty="0">
                <a:solidFill>
                  <a:srgbClr val="7030A0"/>
                </a:solidFill>
                <a:latin typeface="+mn-lt"/>
              </a:rPr>
              <a:t>цвет товара «Груша </a:t>
            </a:r>
            <a:r>
              <a:rPr lang="ru-RU" i="1" dirty="0" err="1">
                <a:solidFill>
                  <a:srgbClr val="7030A0"/>
                </a:solidFill>
                <a:latin typeface="+mn-lt"/>
              </a:rPr>
              <a:t>Арозо</a:t>
            </a:r>
            <a:r>
              <a:rPr lang="ru-RU" dirty="0">
                <a:latin typeface="+mn-lt"/>
              </a:rPr>
              <a:t>», комиссия </a:t>
            </a:r>
            <a:r>
              <a:rPr lang="ru-RU" dirty="0" smtClean="0">
                <a:latin typeface="+mn-lt"/>
              </a:rPr>
              <a:t>отклонила (не </a:t>
            </a:r>
            <a:r>
              <a:rPr lang="ru-RU" dirty="0">
                <a:latin typeface="+mn-lt"/>
              </a:rPr>
              <a:t>отвечает требованиям </a:t>
            </a:r>
            <a:r>
              <a:rPr lang="ru-RU" dirty="0" smtClean="0">
                <a:latin typeface="+mn-lt"/>
              </a:rPr>
              <a:t>документации).</a:t>
            </a:r>
            <a:endParaRPr lang="ru-RU" dirty="0">
              <a:latin typeface="+mn-lt"/>
            </a:endParaRPr>
          </a:p>
          <a:p>
            <a:r>
              <a:rPr lang="ru-RU" dirty="0" smtClean="0">
                <a:latin typeface="+mn-lt"/>
              </a:rPr>
              <a:t>Контролеры </a:t>
            </a:r>
            <a:r>
              <a:rPr lang="ru-RU" dirty="0">
                <a:latin typeface="+mn-lt"/>
              </a:rPr>
              <a:t>признали, что заказчик нарушил пункт 1 части 1 и часть 2 статьи 33 Закона № 44-ФЗ. </a:t>
            </a:r>
            <a:r>
              <a:rPr lang="ru-RU" dirty="0" smtClean="0">
                <a:latin typeface="+mn-lt"/>
              </a:rPr>
              <a:t>Предписание -  </a:t>
            </a:r>
            <a:r>
              <a:rPr lang="ru-RU" dirty="0">
                <a:latin typeface="+mn-lt"/>
              </a:rPr>
              <a:t>устранить </a:t>
            </a:r>
            <a:r>
              <a:rPr lang="ru-RU" dirty="0" smtClean="0">
                <a:latin typeface="+mn-lt"/>
              </a:rPr>
              <a:t>нарушения: </a:t>
            </a:r>
            <a:r>
              <a:rPr lang="ru-RU" dirty="0">
                <a:latin typeface="+mn-lt"/>
              </a:rPr>
              <a:t>отменить все протоколы, внести изменения в документацию либо аннулировать результаты закупки.</a:t>
            </a:r>
          </a:p>
          <a:p>
            <a:r>
              <a:rPr lang="ru-RU" dirty="0" smtClean="0">
                <a:latin typeface="+mn-lt"/>
              </a:rPr>
              <a:t>Суды </a:t>
            </a:r>
            <a:r>
              <a:rPr lang="ru-RU" dirty="0">
                <a:latin typeface="+mn-lt"/>
              </a:rPr>
              <a:t>поддержали ФАС. Судья пояснил, что первая часть аукционной заявки должна содержать конкретные показатели, которые отвечают значениям документации. Заказчик включил в техническое </a:t>
            </a:r>
            <a:r>
              <a:rPr lang="ru-RU" b="1" dirty="0">
                <a:solidFill>
                  <a:srgbClr val="7030A0"/>
                </a:solidFill>
                <a:latin typeface="+mn-lt"/>
              </a:rPr>
              <a:t>задание требование к товару по цвету, при этом не указал конкретные показатели и характеристики.</a:t>
            </a:r>
            <a:r>
              <a:rPr lang="ru-RU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 Не </a:t>
            </a:r>
            <a:r>
              <a:rPr lang="ru-RU" dirty="0">
                <a:latin typeface="+mn-lt"/>
              </a:rPr>
              <a:t>позволяют </a:t>
            </a:r>
            <a:r>
              <a:rPr lang="ru-RU" dirty="0" smtClean="0">
                <a:latin typeface="+mn-lt"/>
              </a:rPr>
              <a:t>определить</a:t>
            </a:r>
            <a:r>
              <a:rPr lang="ru-RU" dirty="0">
                <a:latin typeface="+mn-lt"/>
              </a:rPr>
              <a:t>, есть ли у него в наличии товар, поскольку ни диапазон цвета, ни конкретные цвета товара не </a:t>
            </a:r>
            <a:r>
              <a:rPr lang="ru-RU" dirty="0" smtClean="0">
                <a:latin typeface="+mn-lt"/>
              </a:rPr>
              <a:t>определены. </a:t>
            </a:r>
            <a:endParaRPr lang="ru-RU" dirty="0">
              <a:latin typeface="+mn-lt"/>
            </a:endParaRPr>
          </a:p>
          <a:p>
            <a:endParaRPr lang="ru-RU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Условие </a:t>
            </a:r>
            <a:r>
              <a:rPr lang="ru-RU" dirty="0">
                <a:latin typeface="+mn-lt"/>
              </a:rPr>
              <a:t>о том, что каждая единица товара должна быть упакована в индивидуальную упаковку из листового </a:t>
            </a:r>
            <a:r>
              <a:rPr lang="ru-RU" dirty="0" err="1">
                <a:latin typeface="+mn-lt"/>
              </a:rPr>
              <a:t>гофрокартона</a:t>
            </a:r>
            <a:r>
              <a:rPr lang="ru-RU" dirty="0">
                <a:latin typeface="+mn-lt"/>
              </a:rPr>
              <a:t>, ограничивает конкуренцию. Единое требование к упаковке заказчик объективно и документально не обосновал.  </a:t>
            </a:r>
            <a:r>
              <a:rPr lang="ru-RU" dirty="0" smtClean="0">
                <a:latin typeface="+mn-lt"/>
              </a:rPr>
              <a:t>Существуют </a:t>
            </a:r>
            <a:r>
              <a:rPr lang="ru-RU" dirty="0">
                <a:latin typeface="+mn-lt"/>
              </a:rPr>
              <a:t>другие способы упаковки товара, которые обеспечивают безопасную транспортировку и хранение </a:t>
            </a:r>
            <a:endParaRPr lang="ru-RU" dirty="0" smtClean="0">
              <a:latin typeface="+mn-lt"/>
            </a:endParaRPr>
          </a:p>
          <a:p>
            <a:pPr algn="r"/>
            <a:r>
              <a:rPr lang="ru-RU" i="1" dirty="0" smtClean="0">
                <a:latin typeface="+mn-lt"/>
              </a:rPr>
              <a:t>постановление </a:t>
            </a:r>
            <a:r>
              <a:rPr lang="ru-RU" i="1" dirty="0">
                <a:latin typeface="+mn-lt"/>
              </a:rPr>
              <a:t>Арбитражного суда Северо-Западного округа от 17.03.2016 по делу № </a:t>
            </a:r>
            <a:r>
              <a:rPr lang="ru-RU" i="1" dirty="0" smtClean="0">
                <a:latin typeface="+mn-lt"/>
              </a:rPr>
              <a:t>А42-3757/2015.</a:t>
            </a:r>
            <a:endParaRPr lang="ru-RU" i="1" dirty="0"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850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939276" y="261557"/>
          <a:ext cx="9733397" cy="5009112"/>
        </p:xfrm>
        <a:graphic>
          <a:graphicData uri="http://schemas.openxmlformats.org/drawingml/2006/table">
            <a:tbl>
              <a:tblPr/>
              <a:tblGrid>
                <a:gridCol w="9733397"/>
              </a:tblGrid>
              <a:tr h="4924647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900" b="1" spc="-40" dirty="0" err="1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onstantia"/>
                        </a:rPr>
                        <a:t>П</a:t>
                      </a:r>
                      <a:r>
                        <a:rPr lang="ru-RU" sz="1900" b="1" spc="-10" dirty="0" err="1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onstantia"/>
                        </a:rPr>
                        <a:t>р</a:t>
                      </a:r>
                      <a:r>
                        <a:rPr lang="ru-RU" sz="1900" b="1" spc="-55" dirty="0" err="1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onstantia"/>
                        </a:rPr>
                        <a:t>а</a:t>
                      </a:r>
                      <a:r>
                        <a:rPr lang="ru-RU" sz="1900" b="1" spc="20" dirty="0" err="1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onstantia"/>
                        </a:rPr>
                        <a:t>т</a:t>
                      </a:r>
                      <a:r>
                        <a:rPr lang="ru-RU" sz="1900" b="1" spc="-10" dirty="0" err="1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onstantia"/>
                        </a:rPr>
                        <a:t>ура</a:t>
                      </a:r>
                      <a:r>
                        <a:rPr lang="ru-RU" sz="1900" b="1" spc="-5" dirty="0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onstantia"/>
                        </a:rPr>
                        <a:t> </a:t>
                      </a:r>
                      <a:r>
                        <a:rPr lang="ru-RU" sz="1900" b="1" spc="-80" dirty="0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onstantia"/>
                        </a:rPr>
                        <a:t>О</a:t>
                      </a:r>
                      <a:r>
                        <a:rPr lang="ru-RU" sz="1900" b="1" spc="-10" dirty="0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onstantia"/>
                        </a:rPr>
                        <a:t>ль</a:t>
                      </a:r>
                      <a:r>
                        <a:rPr lang="ru-RU" sz="1900" b="1" spc="-50" dirty="0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onstantia"/>
                        </a:rPr>
                        <a:t>г</a:t>
                      </a:r>
                      <a:r>
                        <a:rPr lang="ru-RU" sz="1900" b="1" spc="-10" dirty="0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onstantia"/>
                        </a:rPr>
                        <a:t>а</a:t>
                      </a:r>
                      <a:r>
                        <a:rPr lang="ru-RU" sz="1900" b="1" spc="-20" dirty="0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onstantia"/>
                        </a:rPr>
                        <a:t> </a:t>
                      </a:r>
                      <a:r>
                        <a:rPr lang="ru-RU" sz="1900" b="1" spc="-40" dirty="0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onstantia"/>
                        </a:rPr>
                        <a:t>С</a:t>
                      </a:r>
                      <a:r>
                        <a:rPr lang="ru-RU" sz="1900" b="1" spc="-10" dirty="0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onstantia"/>
                        </a:rPr>
                        <a:t>ер</a:t>
                      </a:r>
                      <a:r>
                        <a:rPr lang="ru-RU" sz="1900" b="1" spc="-50" dirty="0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onstantia"/>
                        </a:rPr>
                        <a:t>г</a:t>
                      </a:r>
                      <a:r>
                        <a:rPr lang="ru-RU" sz="1900" b="1" spc="-10" dirty="0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onstantia"/>
                        </a:rPr>
                        <a:t>еевна</a:t>
                      </a:r>
                    </a:p>
                    <a:p>
                      <a:pPr algn="just" fontAlgn="t">
                        <a:buFont typeface="Arial" panose="020B0604020202020204" pitchFamily="34" charset="0"/>
                        <a:buNone/>
                      </a:pPr>
                      <a:endParaRPr lang="ru-RU" sz="1900" b="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900" b="0" dirty="0" smtClean="0">
                          <a:effectLst/>
                          <a:latin typeface="Calibri" panose="020F0502020204030204" pitchFamily="34" charset="0"/>
                        </a:rPr>
                        <a:t>эксперт-практик </a:t>
                      </a:r>
                      <a:r>
                        <a:rPr lang="ru-RU" sz="1900" b="0" dirty="0">
                          <a:effectLst/>
                          <a:latin typeface="Calibri" panose="020F0502020204030204" pitchFamily="34" charset="0"/>
                        </a:rPr>
                        <a:t>в </a:t>
                      </a:r>
                      <a:r>
                        <a:rPr lang="ru-RU" sz="1900" b="0" dirty="0" smtClean="0">
                          <a:effectLst/>
                          <a:latin typeface="Calibri" panose="020F0502020204030204" pitchFamily="34" charset="0"/>
                        </a:rPr>
                        <a:t>сфере</a:t>
                      </a:r>
                      <a:r>
                        <a:rPr lang="ru-RU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закупок для государственных, муниципальных учреждений и коммерческих организаций</a:t>
                      </a:r>
                      <a:r>
                        <a:rPr lang="ru-RU" sz="1900" b="0" baseline="0" dirty="0" smtClean="0">
                          <a:effectLst/>
                          <a:latin typeface="Calibri" panose="020F0502020204030204" pitchFamily="34" charset="0"/>
                        </a:rPr>
                        <a:t> (образование, культура, медицина, социальное обслуживание населения) </a:t>
                      </a:r>
                      <a:r>
                        <a:rPr lang="ru-RU" sz="1900" b="0" dirty="0" smtClean="0">
                          <a:effectLst/>
                          <a:latin typeface="Calibri" panose="020F0502020204030204" pitchFamily="34" charset="0"/>
                        </a:rPr>
                        <a:t>—</a:t>
                      </a:r>
                      <a:r>
                        <a:rPr lang="ru-RU" sz="1900" b="0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900" b="0" dirty="0" smtClean="0">
                          <a:effectLst/>
                          <a:latin typeface="Calibri" panose="020F0502020204030204" pitchFamily="34" charset="0"/>
                        </a:rPr>
                        <a:t>опыт </a:t>
                      </a:r>
                      <a:r>
                        <a:rPr lang="ru-RU" sz="1900" b="0" dirty="0">
                          <a:effectLst/>
                          <a:latin typeface="Calibri" panose="020F0502020204030204" pitchFamily="34" charset="0"/>
                        </a:rPr>
                        <a:t>с </a:t>
                      </a:r>
                      <a:r>
                        <a:rPr lang="ru-RU" sz="1900" b="0" dirty="0" smtClean="0">
                          <a:effectLst/>
                          <a:latin typeface="Calibri" panose="020F0502020204030204" pitchFamily="34" charset="0"/>
                        </a:rPr>
                        <a:t>2011 </a:t>
                      </a:r>
                      <a:r>
                        <a:rPr lang="ru-RU" sz="1900" b="0" dirty="0">
                          <a:effectLst/>
                          <a:latin typeface="Calibri" panose="020F0502020204030204" pitchFamily="34" charset="0"/>
                        </a:rPr>
                        <a:t>года</a:t>
                      </a:r>
                      <a:r>
                        <a:rPr lang="ru-RU" sz="1900" b="0" dirty="0" smtClean="0">
                          <a:effectLst/>
                          <a:latin typeface="Calibri" panose="020F0502020204030204" pitchFamily="34" charset="0"/>
                        </a:rPr>
                        <a:t>;</a:t>
                      </a:r>
                    </a:p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b="0" dirty="0" smtClean="0">
                          <a:effectLst/>
                          <a:latin typeface="Calibri" panose="020F0502020204030204" pitchFamily="34" charset="0"/>
                        </a:rPr>
                        <a:t>руководитель направления по обучению в сфере закупок с 2016 года в ЧОУ ДПО ЮИКО (г.</a:t>
                      </a:r>
                      <a:r>
                        <a:rPr lang="ru-RU" sz="1900" b="0" baseline="0" dirty="0" smtClean="0">
                          <a:effectLst/>
                          <a:latin typeface="Calibri" panose="020F0502020204030204" pitchFamily="34" charset="0"/>
                        </a:rPr>
                        <a:t> Краснодар)</a:t>
                      </a:r>
                      <a:endParaRPr lang="ru-RU" sz="1900" b="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900" b="0" dirty="0" smtClean="0">
                          <a:effectLst/>
                          <a:latin typeface="Calibri" panose="020F0502020204030204" pitchFamily="34" charset="0"/>
                        </a:rPr>
                        <a:t>преподаватель </a:t>
                      </a:r>
                      <a:r>
                        <a:rPr lang="ru-RU" sz="1900" b="0" dirty="0">
                          <a:effectLst/>
                          <a:latin typeface="Calibri" panose="020F0502020204030204" pitchFamily="34" charset="0"/>
                        </a:rPr>
                        <a:t>программ повышения </a:t>
                      </a:r>
                      <a:r>
                        <a:rPr lang="ru-RU" sz="1900" b="0" dirty="0" smtClean="0">
                          <a:effectLst/>
                          <a:latin typeface="Calibri" panose="020F0502020204030204" pitchFamily="34" charset="0"/>
                        </a:rPr>
                        <a:t>квалификации (профессиональной</a:t>
                      </a:r>
                      <a:r>
                        <a:rPr lang="ru-RU" sz="1900" b="0" baseline="0" dirty="0" smtClean="0">
                          <a:effectLst/>
                          <a:latin typeface="Calibri" panose="020F0502020204030204" pitchFamily="34" charset="0"/>
                        </a:rPr>
                        <a:t> переподготовки) </a:t>
                      </a:r>
                      <a:r>
                        <a:rPr lang="ru-RU" sz="1900" b="0" dirty="0" smtClean="0">
                          <a:effectLst/>
                          <a:latin typeface="Calibri" panose="020F0502020204030204" pitchFamily="34" charset="0"/>
                        </a:rPr>
                        <a:t>в рамках Закона № 44-ФЗ и Закона №</a:t>
                      </a:r>
                      <a:r>
                        <a:rPr lang="ru-RU" sz="1900" b="0" baseline="0" dirty="0" smtClean="0">
                          <a:effectLst/>
                          <a:latin typeface="Calibri" panose="020F0502020204030204" pitchFamily="34" charset="0"/>
                        </a:rPr>
                        <a:t> 223-ФЗ</a:t>
                      </a:r>
                      <a:r>
                        <a:rPr lang="ru-RU" sz="1900" b="0" dirty="0" smtClean="0">
                          <a:effectLst/>
                          <a:latin typeface="Calibri" panose="020F0502020204030204" pitchFamily="34" charset="0"/>
                        </a:rPr>
                        <a:t> с 2014 года</a:t>
                      </a:r>
                      <a:endParaRPr lang="ru-RU" sz="1900" b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marR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b="0" dirty="0" smtClean="0">
                          <a:effectLst/>
                          <a:latin typeface="Calibri" panose="020F0502020204030204" pitchFamily="34" charset="0"/>
                        </a:rPr>
                        <a:t>автор </a:t>
                      </a:r>
                      <a:r>
                        <a:rPr lang="ru-RU" sz="1900" b="0" dirty="0">
                          <a:effectLst/>
                          <a:latin typeface="Calibri" panose="020F0502020204030204" pitchFamily="34" charset="0"/>
                        </a:rPr>
                        <a:t>публикаций в специализированных изданиях о </a:t>
                      </a:r>
                      <a:r>
                        <a:rPr lang="ru-RU" sz="1900" b="0" dirty="0" smtClean="0">
                          <a:effectLst/>
                          <a:latin typeface="Calibri" panose="020F0502020204030204" pitchFamily="34" charset="0"/>
                        </a:rPr>
                        <a:t>закупках (система «Госзаказ» </a:t>
                      </a:r>
                      <a:r>
                        <a:rPr lang="ru-RU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компании «</a:t>
                      </a:r>
                      <a:r>
                        <a:rPr lang="ru-RU" sz="19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Актион</a:t>
                      </a:r>
                      <a:r>
                        <a:rPr lang="ru-RU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-МЦФЭР»,</a:t>
                      </a:r>
                      <a:r>
                        <a:rPr lang="ru-RU" sz="1900" b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900" b="0" i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сборник докладов Института закупок,</a:t>
                      </a:r>
                      <a:r>
                        <a:rPr lang="ru-RU" sz="19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СПС «</a:t>
                      </a:r>
                      <a:r>
                        <a:rPr lang="ru-RU" sz="19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КонсультантПлюс</a:t>
                      </a:r>
                      <a:r>
                        <a:rPr lang="ru-RU" sz="19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», Журнал юридических исследований, журнал «ПРОГОСЗАКАЗ.РФ»)</a:t>
                      </a:r>
                      <a:endParaRPr lang="ru-RU" sz="1900" b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marR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b="0" dirty="0" smtClean="0">
                          <a:effectLst/>
                          <a:latin typeface="Calibri" panose="020F0502020204030204" pitchFamily="34" charset="0"/>
                        </a:rPr>
                        <a:t>специалист </a:t>
                      </a:r>
                      <a:r>
                        <a:rPr lang="ru-RU" sz="1900" b="0" dirty="0">
                          <a:effectLst/>
                          <a:latin typeface="Calibri" panose="020F0502020204030204" pitchFamily="34" charset="0"/>
                        </a:rPr>
                        <a:t>в сфере </a:t>
                      </a:r>
                      <a:r>
                        <a:rPr lang="ru-RU" sz="1900" b="0" dirty="0" smtClean="0">
                          <a:effectLst/>
                          <a:latin typeface="Calibri" panose="020F0502020204030204" pitchFamily="34" charset="0"/>
                        </a:rPr>
                        <a:t>закупок (свидетельство </a:t>
                      </a:r>
                      <a:r>
                        <a:rPr lang="ru-RU" sz="1900" b="0" dirty="0">
                          <a:effectLst/>
                          <a:latin typeface="Calibri" panose="020F0502020204030204" pitchFamily="34" charset="0"/>
                        </a:rPr>
                        <a:t>о повышении квалификации установленного </a:t>
                      </a:r>
                      <a:r>
                        <a:rPr lang="ru-RU" sz="1900" b="0" dirty="0" smtClean="0">
                          <a:effectLst/>
                          <a:latin typeface="Calibri" panose="020F0502020204030204" pitchFamily="34" charset="0"/>
                        </a:rPr>
                        <a:t>образца и диплом о профессиональной</a:t>
                      </a:r>
                      <a:r>
                        <a:rPr lang="ru-RU" sz="1900" b="0" baseline="0" dirty="0" smtClean="0">
                          <a:effectLst/>
                          <a:latin typeface="Calibri" panose="020F0502020204030204" pitchFamily="34" charset="0"/>
                        </a:rPr>
                        <a:t> переподготовке </a:t>
                      </a:r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 присвоением квалификации «Эксперт в сфере закупок»</a:t>
                      </a:r>
                      <a:r>
                        <a:rPr lang="ru-RU" sz="1900" b="0" dirty="0" smtClean="0">
                          <a:effectLst/>
                          <a:latin typeface="Calibri" panose="020F0502020204030204" pitchFamily="34" charset="0"/>
                        </a:rPr>
                        <a:t>);</a:t>
                      </a:r>
                      <a:endParaRPr lang="ru-RU" sz="1900" b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участие в очных выездных мероприятиях по Ростовской области, Краснодарский и Ставропольский край,</a:t>
                      </a:r>
                      <a:r>
                        <a:rPr lang="ru-RU" sz="19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Республика Крым, г. Москва, Санкт-Петербург </a:t>
                      </a:r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 2015 года</a:t>
                      </a:r>
                      <a:endParaRPr lang="ru-RU" sz="19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93" marR="86593" marT="43296" marB="432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1528" y="5436493"/>
            <a:ext cx="6049301" cy="67192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1894" b="1" spc="-179" dirty="0">
                <a:solidFill>
                  <a:srgbClr val="7030A0"/>
                </a:solidFill>
                <a:latin typeface="Calibri" panose="020F0502020204030204" pitchFamily="34" charset="0"/>
                <a:cs typeface="Constantia"/>
              </a:rPr>
              <a:t>@ </a:t>
            </a:r>
            <a:r>
              <a:rPr lang="ru-RU" sz="1894" b="1" spc="-179" dirty="0" err="1">
                <a:solidFill>
                  <a:srgbClr val="7030A0"/>
                </a:solidFill>
                <a:latin typeface="Calibri" panose="020F0502020204030204" pitchFamily="34" charset="0"/>
                <a:cs typeface="Constantia"/>
              </a:rPr>
              <a:t>Пратура</a:t>
            </a:r>
            <a:r>
              <a:rPr lang="ru-RU" sz="1894" b="1" spc="-179" dirty="0">
                <a:solidFill>
                  <a:srgbClr val="7030A0"/>
                </a:solidFill>
                <a:latin typeface="Calibri" panose="020F0502020204030204" pitchFamily="34" charset="0"/>
                <a:cs typeface="Constantia"/>
              </a:rPr>
              <a:t> О.С. </a:t>
            </a:r>
            <a:r>
              <a:rPr lang="ru-RU" sz="1894" b="1" dirty="0">
                <a:latin typeface="Calibri" panose="020F0502020204030204" pitchFamily="34" charset="0"/>
              </a:rPr>
              <a:t>тел: 8 (928) 77-22-324, ospratura@gmail.com</a:t>
            </a:r>
          </a:p>
          <a:p>
            <a:r>
              <a:rPr lang="en-US" sz="1894" b="1" dirty="0">
                <a:solidFill>
                  <a:srgbClr val="00B050"/>
                </a:solidFill>
                <a:latin typeface="Calibri" panose="020F0502020204030204" pitchFamily="34" charset="0"/>
              </a:rPr>
              <a:t>www</a:t>
            </a:r>
            <a:r>
              <a:rPr lang="ru-RU" sz="1894" b="1" dirty="0">
                <a:solidFill>
                  <a:srgbClr val="00B050"/>
                </a:solidFill>
                <a:latin typeface="Calibri" panose="020F0502020204030204" pitchFamily="34" charset="0"/>
              </a:rPr>
              <a:t>.</a:t>
            </a:r>
            <a:r>
              <a:rPr lang="ru-RU" sz="1894" b="1" dirty="0" err="1">
                <a:solidFill>
                  <a:srgbClr val="00B050"/>
                </a:solidFill>
                <a:latin typeface="Calibri" panose="020F0502020204030204" pitchFamily="34" charset="0"/>
              </a:rPr>
              <a:t>ольгапратура.рф</a:t>
            </a:r>
            <a:endParaRPr lang="ru-RU" sz="1894" b="1" dirty="0"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77" y="284121"/>
            <a:ext cx="1425647" cy="186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4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536" y="827981"/>
            <a:ext cx="1087320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  <a:latin typeface="+mn-lt"/>
              </a:rPr>
              <a:t>Если </a:t>
            </a:r>
            <a:r>
              <a:rPr lang="ru-RU" sz="2200" b="1" dirty="0">
                <a:solidFill>
                  <a:srgbClr val="7030A0"/>
                </a:solidFill>
                <a:latin typeface="+mn-lt"/>
              </a:rPr>
              <a:t>при закупке товара цвет для заказчика не важен, характеристику не нужно включать в техническое задание</a:t>
            </a:r>
            <a:r>
              <a:rPr lang="ru-RU" sz="2200" dirty="0">
                <a:latin typeface="+mn-lt"/>
              </a:rPr>
              <a:t>. </a:t>
            </a:r>
            <a:endParaRPr lang="ru-RU" sz="2200" dirty="0" smtClean="0">
              <a:latin typeface="+mn-lt"/>
            </a:endParaRPr>
          </a:p>
          <a:p>
            <a:r>
              <a:rPr lang="ru-RU" sz="2200" dirty="0" smtClean="0">
                <a:latin typeface="+mn-lt"/>
              </a:rPr>
              <a:t>Допустим</a:t>
            </a:r>
            <a:r>
              <a:rPr lang="ru-RU" sz="2200" dirty="0">
                <a:latin typeface="+mn-lt"/>
              </a:rPr>
              <a:t>, цвет имеет существенное значение, но по независящим причинам на момент, когда заказчик размещает извещение, конкретный цвет или диапазон цвета нельзя определить. Тогда заказчик обязан предусмотреть в контракте сроки, в которые согласует характеристики товара. </a:t>
            </a:r>
            <a:r>
              <a:rPr lang="ru-RU" sz="2200" dirty="0" smtClean="0">
                <a:latin typeface="+mn-lt"/>
              </a:rPr>
              <a:t>Иначе создана </a:t>
            </a:r>
            <a:r>
              <a:rPr lang="ru-RU" sz="2200" dirty="0">
                <a:latin typeface="+mn-lt"/>
              </a:rPr>
              <a:t>неопределенность по выполнению требования.  </a:t>
            </a:r>
            <a:r>
              <a:rPr lang="ru-RU" sz="2200" dirty="0" smtClean="0">
                <a:latin typeface="+mn-lt"/>
              </a:rPr>
              <a:t>Цвет </a:t>
            </a:r>
            <a:r>
              <a:rPr lang="ru-RU" sz="2200" dirty="0">
                <a:latin typeface="+mn-lt"/>
              </a:rPr>
              <a:t>товара заказчик согласует за несколько дней до истечения срока </a:t>
            </a:r>
            <a:endParaRPr lang="ru-RU" sz="2200" dirty="0" smtClean="0">
              <a:latin typeface="+mn-lt"/>
            </a:endParaRPr>
          </a:p>
          <a:p>
            <a:pPr algn="r"/>
            <a:endParaRPr lang="ru-RU" sz="2200" dirty="0" smtClean="0">
              <a:latin typeface="+mn-lt"/>
            </a:endParaRPr>
          </a:p>
          <a:p>
            <a:pPr algn="r"/>
            <a:r>
              <a:rPr lang="ru-RU" sz="2200" i="1" dirty="0" smtClean="0">
                <a:latin typeface="+mn-lt"/>
              </a:rPr>
              <a:t>постановление </a:t>
            </a:r>
            <a:r>
              <a:rPr lang="ru-RU" sz="2200" i="1" dirty="0">
                <a:latin typeface="+mn-lt"/>
              </a:rPr>
              <a:t>Арбитражного суда Центрального округа от 03.10.2016 № </a:t>
            </a:r>
            <a:r>
              <a:rPr lang="ru-RU" sz="2200" i="1" dirty="0" smtClean="0">
                <a:latin typeface="+mn-lt"/>
              </a:rPr>
              <a:t>Ф10-3542/2016</a:t>
            </a:r>
          </a:p>
          <a:p>
            <a:pPr algn="r"/>
            <a:endParaRPr lang="ru-RU" sz="2200" i="1" dirty="0" smtClean="0">
              <a:latin typeface="+mn-lt"/>
            </a:endParaRPr>
          </a:p>
          <a:p>
            <a:pPr algn="r"/>
            <a:endParaRPr lang="ru-RU" sz="2200" i="1" dirty="0">
              <a:latin typeface="+mn-lt"/>
            </a:endParaRPr>
          </a:p>
          <a:p>
            <a:pPr algn="r"/>
            <a:r>
              <a:rPr lang="ru-RU" sz="2200" i="1" dirty="0" smtClean="0">
                <a:latin typeface="+mn-lt"/>
              </a:rPr>
              <a:t>Часто проблемы при согласовании цвета, особенно, если выиграл не «тот» участник</a:t>
            </a:r>
            <a:endParaRPr lang="ru-RU" sz="22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5840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5" y="58688"/>
            <a:ext cx="11012386" cy="67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78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528835" y="77656"/>
            <a:ext cx="8505110" cy="38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ru-RU" sz="2745" b="1" dirty="0">
                <a:solidFill>
                  <a:srgbClr val="514185"/>
                </a:solidFill>
                <a:ea typeface="Arial Unicode MS" pitchFamily="34" charset="-128"/>
                <a:cs typeface="Arial Unicode MS"/>
              </a:rPr>
              <a:t>Нормативные затраты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8767" y="596580"/>
            <a:ext cx="11435939" cy="492032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indent="352908"/>
            <a:r>
              <a:rPr lang="ru-RU" sz="1961" dirty="0">
                <a:latin typeface="Calibri" panose="020F0502020204030204" pitchFamily="34" charset="0"/>
                <a:ea typeface="Times New Roman" panose="02020603050405020304" pitchFamily="18" charset="0"/>
              </a:rPr>
              <a:t>Государственные и муниципальные органы, которые утверждают нормативные затраты, включают в правовые акты два показателя:</a:t>
            </a:r>
          </a:p>
          <a:p>
            <a:pPr indent="352908">
              <a:buAutoNum type="arabicPeriod"/>
            </a:pPr>
            <a:r>
              <a:rPr lang="ru-RU" sz="1961" dirty="0">
                <a:latin typeface="Calibri" panose="020F0502020204030204" pitchFamily="34" charset="0"/>
                <a:ea typeface="Times New Roman" panose="02020603050405020304" pitchFamily="18" charset="0"/>
              </a:rPr>
              <a:t>Порядок расчета нормативных затрат, в том числе формулы. </a:t>
            </a:r>
            <a:r>
              <a:rPr lang="ru-RU" sz="1961" dirty="0">
                <a:solidFill>
                  <a:srgbClr val="000000"/>
                </a:solidFill>
                <a:latin typeface="Calibri" panose="020F0502020204030204" pitchFamily="34" charset="0"/>
              </a:rPr>
              <a:t>Субъектами РФ и муниципальными органами показатель расчетной численности определяется по формуле, установленной для федеральных государственных органов, если в </a:t>
            </a:r>
            <a:r>
              <a:rPr lang="ru-RU" sz="1961" b="1" dirty="0">
                <a:solidFill>
                  <a:srgbClr val="000000"/>
                </a:solidFill>
                <a:latin typeface="Calibri" panose="020F0502020204030204" pitchFamily="34" charset="0"/>
              </a:rPr>
              <a:t>Требованиях</a:t>
            </a:r>
            <a:r>
              <a:rPr lang="ru-RU" sz="1961" dirty="0">
                <a:solidFill>
                  <a:srgbClr val="000000"/>
                </a:solidFill>
                <a:latin typeface="Calibri" panose="020F0502020204030204" pitchFamily="34" charset="0"/>
              </a:rPr>
              <a:t>, утвержденных государственными органами субъектов РФ </a:t>
            </a:r>
            <a:r>
              <a:rPr lang="ru-RU" sz="1961" dirty="0">
                <a:latin typeface="Calibri" panose="020F0502020204030204" pitchFamily="34" charset="0"/>
              </a:rPr>
              <a:t>или муниципальными органами, </a:t>
            </a:r>
            <a:r>
              <a:rPr lang="ru-RU" sz="1961" b="1" dirty="0">
                <a:latin typeface="Calibri" panose="020F0502020204030204" pitchFamily="34" charset="0"/>
              </a:rPr>
              <a:t>не установлен иной порядок расчета показателя </a:t>
            </a:r>
          </a:p>
          <a:p>
            <a:pPr indent="352908">
              <a:buAutoNum type="arabicPeriod"/>
            </a:pPr>
            <a:r>
              <a:rPr lang="ru-RU" sz="1961" dirty="0">
                <a:latin typeface="Calibri" panose="020F0502020204030204" pitchFamily="34" charset="0"/>
                <a:ea typeface="Times New Roman" panose="02020603050405020304" pitchFamily="18" charset="0"/>
              </a:rPr>
              <a:t>Нормативы количества и цены товаров, работ, услуг. Их группируют по должностям работников или категориям должностей.</a:t>
            </a:r>
          </a:p>
          <a:p>
            <a:pPr indent="352908">
              <a:buAutoNum type="arabicPeriod"/>
            </a:pPr>
            <a:endParaRPr lang="ru-RU" sz="196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352908"/>
            <a:r>
              <a:rPr lang="ru-RU" sz="1961" u="sng" dirty="0">
                <a:latin typeface="Calibri" panose="020F0502020204030204" pitchFamily="34" charset="0"/>
                <a:ea typeface="Times New Roman" panose="02020603050405020304" pitchFamily="18" charset="0"/>
              </a:rPr>
              <a:t>В правовом акте нормативные затраты государственного (муниципального) органа оформляют в виде:</a:t>
            </a:r>
          </a:p>
          <a:p>
            <a:pPr indent="352908">
              <a:buSzPts val="1000"/>
              <a:buFont typeface="Symbol" panose="05050102010706020507" pitchFamily="18" charset="2"/>
              <a:buChar char=""/>
              <a:tabLst>
                <a:tab pos="448193" algn="l"/>
              </a:tabLst>
            </a:pPr>
            <a:r>
              <a:rPr lang="ru-RU" sz="1961" dirty="0">
                <a:latin typeface="Calibri" panose="020F0502020204030204" pitchFamily="34" charset="0"/>
                <a:ea typeface="Times New Roman" panose="02020603050405020304" pitchFamily="18" charset="0"/>
              </a:rPr>
              <a:t>таблицы, в которой прописывают значения нормативов цены и количества. Такой способ удобно применять к нормативным затратам, порядок расчета которых есть в </a:t>
            </a:r>
            <a:r>
              <a:rPr lang="ru-RU" sz="1961" u="sng" dirty="0">
                <a:latin typeface="Calibri" panose="020F0502020204030204" pitchFamily="34" charset="0"/>
                <a:ea typeface="Times New Roman" panose="02020603050405020304" pitchFamily="18" charset="0"/>
              </a:rPr>
              <a:t>Правилах № 1084</a:t>
            </a:r>
            <a:r>
              <a:rPr lang="ru-RU" sz="1961" dirty="0">
                <a:latin typeface="Calibri" panose="020F0502020204030204" pitchFamily="34" charset="0"/>
                <a:ea typeface="Times New Roman" panose="02020603050405020304" pitchFamily="18" charset="0"/>
              </a:rPr>
              <a:t>. В таблице указывают ссылку на правила;</a:t>
            </a:r>
          </a:p>
          <a:p>
            <a:pPr indent="352908">
              <a:buSzPts val="1000"/>
              <a:buFont typeface="Symbol" panose="05050102010706020507" pitchFamily="18" charset="2"/>
              <a:buChar char=""/>
              <a:tabLst>
                <a:tab pos="448193" algn="l"/>
              </a:tabLst>
            </a:pPr>
            <a:r>
              <a:rPr lang="ru-RU" sz="1961" dirty="0">
                <a:latin typeface="Calibri" panose="020F0502020204030204" pitchFamily="34" charset="0"/>
                <a:ea typeface="Times New Roman" panose="02020603050405020304" pitchFamily="18" charset="0"/>
              </a:rPr>
              <a:t>порядка расчета, в котором устанавливают значения цены и количества, а также формулы. Такой способ удобен, если </a:t>
            </a:r>
            <a:r>
              <a:rPr lang="ru-RU" sz="1961" u="sng" dirty="0">
                <a:latin typeface="Calibri" panose="020F0502020204030204" pitchFamily="34" charset="0"/>
                <a:ea typeface="Times New Roman" panose="02020603050405020304" pitchFamily="18" charset="0"/>
              </a:rPr>
              <a:t>Правила № 1084</a:t>
            </a:r>
            <a:r>
              <a:rPr lang="ru-RU" sz="1961" dirty="0">
                <a:latin typeface="Calibri" panose="020F0502020204030204" pitchFamily="34" charset="0"/>
                <a:ea typeface="Times New Roman" panose="02020603050405020304" pitchFamily="18" charset="0"/>
              </a:rPr>
              <a:t> не устанавливают порядок расчета нормативных затрат.</a:t>
            </a:r>
          </a:p>
        </p:txBody>
      </p:sp>
    </p:spTree>
    <p:extLst>
      <p:ext uri="{BB962C8B-B14F-4D97-AF65-F5344CB8AC3E}">
        <p14:creationId xmlns:p14="http://schemas.microsoft.com/office/powerpoint/2010/main" val="173290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99359" y="173027"/>
            <a:ext cx="9794492" cy="159914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961" dirty="0">
                <a:latin typeface="+mn-lt"/>
              </a:rPr>
              <a:t>При расчёте нормативных затраты по формулам, учитывают:</a:t>
            </a:r>
          </a:p>
          <a:p>
            <a:pPr marL="280121" indent="-280121">
              <a:buFont typeface="Arial" panose="020B0604020202020204" pitchFamily="34" charset="0"/>
              <a:buChar char="•"/>
            </a:pPr>
            <a:r>
              <a:rPr lang="ru-RU" sz="1961" dirty="0">
                <a:latin typeface="+mn-lt"/>
              </a:rPr>
              <a:t>Нормативы количества и цены продукции</a:t>
            </a:r>
          </a:p>
          <a:p>
            <a:pPr marL="280121" indent="-280121">
              <a:buFont typeface="Arial" panose="020B0604020202020204" pitchFamily="34" charset="0"/>
              <a:buChar char="•"/>
            </a:pPr>
            <a:r>
              <a:rPr lang="ru-RU" sz="1961" dirty="0">
                <a:latin typeface="+mn-lt"/>
              </a:rPr>
              <a:t>Численность работников</a:t>
            </a:r>
          </a:p>
          <a:p>
            <a:pPr marL="280121" indent="-280121">
              <a:buFont typeface="Arial" panose="020B0604020202020204" pitchFamily="34" charset="0"/>
              <a:buChar char="•"/>
            </a:pPr>
            <a:r>
              <a:rPr lang="ru-RU" sz="1961" dirty="0">
                <a:latin typeface="+mn-lt"/>
              </a:rPr>
              <a:t>Остатки основных средств и материальных запасов</a:t>
            </a:r>
          </a:p>
          <a:p>
            <a:pPr marL="280121" indent="-280121">
              <a:buFont typeface="Arial" panose="020B0604020202020204" pitchFamily="34" charset="0"/>
              <a:buChar char="•"/>
            </a:pPr>
            <a:r>
              <a:rPr lang="ru-RU" sz="1961" dirty="0">
                <a:latin typeface="+mn-lt"/>
              </a:rPr>
              <a:t>Срок эксплуатации основных средств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8174" y="1937833"/>
            <a:ext cx="11365347" cy="4679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63" dirty="0">
                <a:latin typeface="+mn-lt"/>
              </a:rPr>
              <a:t>Разрабатывают нормативы цены и количества для себя и подведомственных казенных учреждений.</a:t>
            </a:r>
          </a:p>
          <a:p>
            <a:endParaRPr lang="ru-RU" sz="1863" dirty="0">
              <a:latin typeface="+mn-lt"/>
            </a:endParaRPr>
          </a:p>
          <a:p>
            <a:r>
              <a:rPr lang="ru-RU" sz="1863" u="sng" dirty="0">
                <a:latin typeface="+mn-lt"/>
              </a:rPr>
              <a:t>Федеральные заказчики учитывают нормативы цены и количества: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63" dirty="0">
                <a:latin typeface="+mn-lt"/>
              </a:rPr>
              <a:t>принтеров, многофункциональных устройств, копировальных аппаратов и другой оргтехники;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63" dirty="0">
                <a:latin typeface="+mn-lt"/>
              </a:rPr>
              <a:t>средств подвижной связи;                                 планшетных компьютеров;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63" dirty="0">
                <a:latin typeface="+mn-lt"/>
              </a:rPr>
              <a:t>носителей информации;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63" dirty="0">
                <a:latin typeface="+mn-lt"/>
              </a:rPr>
              <a:t>потребления расходных материалов для различных типов принтеров, многофункциональных устройств, копировальных аппаратов и другой оргтехники;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63" dirty="0">
                <a:latin typeface="+mn-lt"/>
              </a:rPr>
              <a:t>рабочих станций;                                     транспортных средств;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63" b="1" dirty="0">
                <a:solidFill>
                  <a:srgbClr val="FF0000"/>
                </a:solidFill>
                <a:latin typeface="+mn-lt"/>
              </a:rPr>
              <a:t>мебели;                                                       </a:t>
            </a:r>
            <a:r>
              <a:rPr lang="ru-RU" sz="1863" dirty="0">
                <a:latin typeface="+mn-lt"/>
              </a:rPr>
              <a:t>канцтоваров;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63" dirty="0">
                <a:latin typeface="+mn-lt"/>
              </a:rPr>
              <a:t>материальных запасов для нужд гражданской обороны;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63" dirty="0">
                <a:latin typeface="+mn-lt"/>
              </a:rPr>
              <a:t>других товаров и услуг.</a:t>
            </a:r>
          </a:p>
          <a:p>
            <a:r>
              <a:rPr lang="ru-RU" sz="1863" dirty="0">
                <a:latin typeface="+mn-lt"/>
              </a:rPr>
              <a:t>Федеральные заказчики утверждают нормативы цен на услуги связи, количества SIM-карт для планшетных компьютеров, количества абонентских номеров сотовой связи и перечни периодических печатных изданий и справочной литературы. Нормативы перечислены в пункте 5 Правил из постановления № 1084.</a:t>
            </a:r>
          </a:p>
          <a:p>
            <a:endParaRPr lang="ru-RU" sz="1863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69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496" y="251917"/>
            <a:ext cx="116652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n-lt"/>
              </a:rPr>
              <a:t>Затраты на </a:t>
            </a:r>
            <a:r>
              <a:rPr lang="ru-RU" b="1" dirty="0">
                <a:latin typeface="+mn-lt"/>
              </a:rPr>
              <a:t>приобретение основных средств, не отнесенные к </a:t>
            </a:r>
            <a:r>
              <a:rPr lang="ru-RU" b="1" dirty="0" smtClean="0">
                <a:latin typeface="+mn-lt"/>
              </a:rPr>
              <a:t>затратам на </a:t>
            </a:r>
            <a:r>
              <a:rPr lang="ru-RU" b="1" dirty="0">
                <a:latin typeface="+mn-lt"/>
              </a:rPr>
              <a:t>приобретение основных средств в рамках </a:t>
            </a:r>
            <a:r>
              <a:rPr lang="ru-RU" b="1" dirty="0" smtClean="0">
                <a:latin typeface="+mn-lt"/>
              </a:rPr>
              <a:t>затрат на </a:t>
            </a:r>
            <a:r>
              <a:rPr lang="ru-RU" b="1" dirty="0">
                <a:latin typeface="+mn-lt"/>
              </a:rPr>
              <a:t>информационно-коммуникационные технологии</a:t>
            </a:r>
          </a:p>
          <a:p>
            <a:endParaRPr lang="ru-RU" dirty="0">
              <a:latin typeface="+mn-lt"/>
            </a:endParaRPr>
          </a:p>
          <a:p>
            <a:r>
              <a:rPr lang="ru-RU" dirty="0">
                <a:latin typeface="+mn-lt"/>
              </a:rPr>
              <a:t>13. Затраты на приобретение основных средств, не отнесенные к затратам на приобретение основных средств в рамках затрат на информационно-коммуникационные технологии  , определяются по формуле:</a:t>
            </a:r>
          </a:p>
          <a:p>
            <a:endParaRPr lang="ru-RU" dirty="0">
              <a:latin typeface="+mn-lt"/>
            </a:endParaRPr>
          </a:p>
          <a:p>
            <a:r>
              <a:rPr lang="ru-RU" dirty="0">
                <a:latin typeface="+mn-lt"/>
              </a:rPr>
              <a:t> </a:t>
            </a:r>
          </a:p>
          <a:p>
            <a:endParaRPr lang="ru-RU" dirty="0">
              <a:latin typeface="+mn-lt"/>
            </a:endParaRPr>
          </a:p>
          <a:p>
            <a:r>
              <a:rPr lang="ru-RU" dirty="0">
                <a:latin typeface="+mn-lt"/>
              </a:rPr>
              <a:t>где:</a:t>
            </a:r>
          </a:p>
          <a:p>
            <a:r>
              <a:rPr lang="ru-RU" dirty="0">
                <a:latin typeface="+mn-lt"/>
              </a:rPr>
              <a:t>Зам - затраты на приобретение транспортных средств;</a:t>
            </a:r>
          </a:p>
          <a:p>
            <a:r>
              <a:rPr lang="ru-RU" dirty="0" err="1">
                <a:latin typeface="+mn-lt"/>
              </a:rPr>
              <a:t>Зпмеб</a:t>
            </a:r>
            <a:r>
              <a:rPr lang="ru-RU" dirty="0">
                <a:latin typeface="+mn-lt"/>
              </a:rPr>
              <a:t> - затраты на приобретение мебели;</a:t>
            </a:r>
          </a:p>
          <a:p>
            <a:r>
              <a:rPr lang="ru-RU" dirty="0" err="1">
                <a:latin typeface="+mn-lt"/>
              </a:rPr>
              <a:t>Зск</a:t>
            </a:r>
            <a:r>
              <a:rPr lang="ru-RU" dirty="0">
                <a:latin typeface="+mn-lt"/>
              </a:rPr>
              <a:t> - затраты на приобретение систем кондиционирования.</a:t>
            </a:r>
          </a:p>
          <a:p>
            <a:r>
              <a:rPr lang="ru-RU" dirty="0">
                <a:latin typeface="+mn-lt"/>
              </a:rPr>
              <a:t>14. Затраты на приобретение мебели (</a:t>
            </a:r>
            <a:r>
              <a:rPr lang="ru-RU" dirty="0" err="1">
                <a:latin typeface="+mn-lt"/>
              </a:rPr>
              <a:t>Зпмеб</a:t>
            </a:r>
            <a:r>
              <a:rPr lang="ru-RU" dirty="0">
                <a:latin typeface="+mn-lt"/>
              </a:rPr>
              <a:t>) определяются по формуле:</a:t>
            </a:r>
          </a:p>
          <a:p>
            <a:endParaRPr lang="ru-RU" dirty="0">
              <a:latin typeface="+mn-lt"/>
            </a:endParaRPr>
          </a:p>
          <a:p>
            <a:r>
              <a:rPr lang="ru-RU" dirty="0">
                <a:latin typeface="+mn-lt"/>
              </a:rPr>
              <a:t> </a:t>
            </a:r>
          </a:p>
          <a:p>
            <a:endParaRPr lang="ru-RU" dirty="0" smtClean="0">
              <a:latin typeface="+mn-lt"/>
            </a:endParaRPr>
          </a:p>
          <a:p>
            <a:endParaRPr lang="ru-RU" dirty="0">
              <a:latin typeface="+mn-lt"/>
            </a:endParaRPr>
          </a:p>
          <a:p>
            <a:endParaRPr lang="ru-RU" dirty="0">
              <a:latin typeface="+mn-lt"/>
            </a:endParaRPr>
          </a:p>
          <a:p>
            <a:r>
              <a:rPr lang="ru-RU" dirty="0" err="1">
                <a:latin typeface="+mn-lt"/>
              </a:rPr>
              <a:t>Qiпмеб</a:t>
            </a:r>
            <a:r>
              <a:rPr lang="ru-RU" dirty="0">
                <a:latin typeface="+mn-lt"/>
              </a:rPr>
              <a:t> - количество i-x предметов мебели в соответствии с нормативами государственных органов;</a:t>
            </a:r>
          </a:p>
          <a:p>
            <a:r>
              <a:rPr lang="ru-RU" dirty="0" err="1">
                <a:latin typeface="+mn-lt"/>
              </a:rPr>
              <a:t>Piпмеб</a:t>
            </a:r>
            <a:r>
              <a:rPr lang="ru-RU" dirty="0">
                <a:latin typeface="+mn-lt"/>
              </a:rPr>
              <a:t> - цена i-</a:t>
            </a:r>
            <a:r>
              <a:rPr lang="ru-RU" dirty="0" err="1">
                <a:latin typeface="+mn-lt"/>
              </a:rPr>
              <a:t>го</a:t>
            </a:r>
            <a:r>
              <a:rPr lang="ru-RU" dirty="0">
                <a:latin typeface="+mn-lt"/>
              </a:rPr>
              <a:t> предмета мебели в соответствии с нормативами государственных органов.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984" y="1836093"/>
            <a:ext cx="3718701" cy="648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216" y="3852317"/>
            <a:ext cx="4227232" cy="117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85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2320" y="173027"/>
            <a:ext cx="9671134" cy="392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961" b="1" dirty="0">
                <a:solidFill>
                  <a:srgbClr val="0070C0"/>
                </a:solidFill>
                <a:latin typeface="Calibri" panose="020F0502020204030204" pitchFamily="34" charset="0"/>
              </a:rPr>
              <a:t>Как заказчикам применять правила нормирования закупок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5504" y="1116013"/>
            <a:ext cx="11153570" cy="439010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863" b="1" dirty="0">
                <a:latin typeface="+mn-lt"/>
              </a:rPr>
              <a:t>Заказчик планирует закупить столы для специалистов в 2020 году.</a:t>
            </a:r>
          </a:p>
          <a:p>
            <a:endParaRPr lang="ru-RU" sz="1863" dirty="0">
              <a:latin typeface="+mn-lt"/>
            </a:endParaRPr>
          </a:p>
          <a:p>
            <a:pPr indent="352908"/>
            <a:r>
              <a:rPr lang="ru-RU" sz="1863" dirty="0">
                <a:latin typeface="+mn-lt"/>
              </a:rPr>
              <a:t>В штате учреждения – 100 специалистов, на балансе – 85 столов. 5 столов учреждение планирует списать в следующем году. Чтобы рассчитать, сколько столов закупить, заказчик воспользовался актом федерального госоргана.</a:t>
            </a:r>
          </a:p>
          <a:p>
            <a:pPr indent="352908"/>
            <a:r>
              <a:rPr lang="ru-RU" sz="1863" dirty="0">
                <a:latin typeface="+mn-lt"/>
              </a:rPr>
              <a:t>Согласно акту, каждому специалисту положен один стол. Предельная цена – 6 000 руб. </a:t>
            </a:r>
          </a:p>
          <a:p>
            <a:pPr indent="352908"/>
            <a:r>
              <a:rPr lang="ru-RU" sz="1863" dirty="0">
                <a:latin typeface="+mn-lt"/>
              </a:rPr>
              <a:t>Потребность в столах для специалистов (Q) определяют по формуле:</a:t>
            </a:r>
          </a:p>
          <a:p>
            <a:pPr indent="352908"/>
            <a:endParaRPr lang="ru-RU" sz="1863" dirty="0">
              <a:latin typeface="+mn-lt"/>
            </a:endParaRPr>
          </a:p>
          <a:p>
            <a:pPr indent="352908"/>
            <a:r>
              <a:rPr lang="ru-RU" sz="1863" dirty="0">
                <a:latin typeface="+mn-lt"/>
              </a:rPr>
              <a:t>Q = V – C + S, где:</a:t>
            </a:r>
          </a:p>
          <a:p>
            <a:pPr indent="352908"/>
            <a:r>
              <a:rPr lang="ru-RU" sz="1863" dirty="0">
                <a:latin typeface="+mn-lt"/>
              </a:rPr>
              <a:t>V – количество рабочих столов, которое необходимо для специалистов;</a:t>
            </a:r>
          </a:p>
          <a:p>
            <a:pPr indent="352908"/>
            <a:r>
              <a:rPr lang="ru-RU" sz="1863" dirty="0">
                <a:latin typeface="+mn-lt"/>
              </a:rPr>
              <a:t>С – остаток столов для специалистов на начало года, следующего за отчетным;</a:t>
            </a:r>
          </a:p>
          <a:p>
            <a:pPr indent="352908"/>
            <a:r>
              <a:rPr lang="ru-RU" sz="1863" dirty="0">
                <a:latin typeface="+mn-lt"/>
              </a:rPr>
              <a:t>S – количество столов, которое заказчик спишет в году, следующем за отчетным.</a:t>
            </a:r>
          </a:p>
          <a:p>
            <a:pPr indent="352908"/>
            <a:endParaRPr lang="ru-RU" sz="1863" dirty="0">
              <a:latin typeface="+mn-lt"/>
            </a:endParaRPr>
          </a:p>
          <a:p>
            <a:pPr indent="352908"/>
            <a:r>
              <a:rPr lang="ru-RU" sz="1863" dirty="0">
                <a:latin typeface="+mn-lt"/>
              </a:rPr>
              <a:t>В </a:t>
            </a:r>
            <a:r>
              <a:rPr lang="ru-RU" sz="1863" dirty="0" smtClean="0">
                <a:latin typeface="+mn-lt"/>
              </a:rPr>
              <a:t>2020</a:t>
            </a:r>
            <a:r>
              <a:rPr lang="ru-RU" sz="1863" dirty="0">
                <a:latin typeface="+mn-lt"/>
              </a:rPr>
              <a:t> году заказчик вправе закупить 20 столов (100 – 85 + 5). Причем общая стоимость закупки не должна превышать 120 000 руб. (20 шт. × 6 000 руб.).</a:t>
            </a:r>
          </a:p>
        </p:txBody>
      </p:sp>
    </p:spTree>
    <p:extLst>
      <p:ext uri="{BB962C8B-B14F-4D97-AF65-F5344CB8AC3E}">
        <p14:creationId xmlns:p14="http://schemas.microsoft.com/office/powerpoint/2010/main" val="347181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1670019" y="377874"/>
            <a:ext cx="8965212" cy="50107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9642" tIns="44821" rIns="89642" bIns="44821" numCol="1" rtlCol="0" anchor="ctr" anchorCtr="0" compatLnSpc="1">
            <a:prstTxWarp prst="textNoShape">
              <a:avLst/>
            </a:prstTxWarp>
          </a:bodyPr>
          <a:lstStyle/>
          <a:p>
            <a:pPr algn="ctr" defTabSz="440413" eaLnBrk="0" hangingPunct="0">
              <a:buClr>
                <a:srgbClr val="000000"/>
              </a:buClr>
              <a:buSzPct val="100000"/>
            </a:pPr>
            <a:r>
              <a:rPr lang="ru-RU" sz="2353" b="1" dirty="0">
                <a:latin typeface="Calibri" panose="020F0502020204030204" pitchFamily="34" charset="0"/>
                <a:cs typeface="Arial Unicode MS" pitchFamily="32" charset="0"/>
              </a:rPr>
              <a:t>Требования к товарам (работам, услугам)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87582" y="1231910"/>
            <a:ext cx="4870863" cy="197658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9642" tIns="44821" rIns="89642" bIns="44821" numCol="1" rtlCol="0" anchor="ctr" anchorCtr="0" compatLnSpc="1">
            <a:prstTxWarp prst="textNoShape">
              <a:avLst/>
            </a:prstTxWarp>
          </a:bodyPr>
          <a:lstStyle/>
          <a:p>
            <a:pPr defTabSz="440413" eaLnBrk="0" hangingPunct="0">
              <a:buClr>
                <a:srgbClr val="000000"/>
              </a:buClr>
              <a:buSzPct val="100000"/>
            </a:pPr>
            <a:r>
              <a:rPr lang="ru-RU" b="1" dirty="0">
                <a:cs typeface="Arial Unicode MS" pitchFamily="32" charset="0"/>
              </a:rPr>
              <a:t>Обязательный </a:t>
            </a:r>
            <a:r>
              <a:rPr lang="ru-RU" b="1" dirty="0" smtClean="0">
                <a:cs typeface="Arial Unicode MS" pitchFamily="32" charset="0"/>
              </a:rPr>
              <a:t>перечень - </a:t>
            </a:r>
            <a:r>
              <a:rPr lang="ru-RU" dirty="0" smtClean="0"/>
              <a:t>обязательный </a:t>
            </a:r>
            <a:r>
              <a:rPr lang="ru-RU" dirty="0"/>
              <a:t>для применения </a:t>
            </a:r>
            <a:r>
              <a:rPr lang="ru-RU" u="sng" dirty="0"/>
              <a:t>всеми заказчиками</a:t>
            </a:r>
            <a:r>
              <a:rPr lang="ru-RU" dirty="0"/>
              <a:t> перечень </a:t>
            </a:r>
            <a:r>
              <a:rPr lang="ru-RU" u="sng" dirty="0"/>
              <a:t>отдельных</a:t>
            </a:r>
            <a:r>
              <a:rPr lang="ru-RU" dirty="0"/>
              <a:t> видов ТРУ, в отношении которых определяются требования к их потребительским свойствам (в том числе качеству) и иным характеристикам (в том числе предельные цены ТРУ).</a:t>
            </a:r>
            <a:endParaRPr lang="ru-RU" b="1" dirty="0">
              <a:cs typeface="Arial Unicode MS" pitchFamily="32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611474" y="1231910"/>
            <a:ext cx="4941455" cy="19059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9642" tIns="44821" rIns="89642" bIns="44821" numCol="1" rtlCol="0" anchor="ctr" anchorCtr="0" compatLnSpc="1">
            <a:prstTxWarp prst="textNoShape">
              <a:avLst/>
            </a:prstTxWarp>
          </a:bodyPr>
          <a:lstStyle/>
          <a:p>
            <a:pPr defTabSz="440413" eaLnBrk="0" hangingPunct="0">
              <a:buClr>
                <a:srgbClr val="000000"/>
              </a:buClr>
              <a:buSzPct val="100000"/>
            </a:pPr>
            <a:r>
              <a:rPr lang="ru-RU" b="1" dirty="0">
                <a:cs typeface="Arial Unicode MS" pitchFamily="32" charset="0"/>
              </a:rPr>
              <a:t>Ведомственный </a:t>
            </a:r>
            <a:r>
              <a:rPr lang="ru-RU" b="1" dirty="0" smtClean="0">
                <a:cs typeface="Arial Unicode MS" pitchFamily="32" charset="0"/>
              </a:rPr>
              <a:t>перечень - </a:t>
            </a:r>
            <a:r>
              <a:rPr lang="ru-RU" dirty="0" smtClean="0"/>
              <a:t>перечень</a:t>
            </a:r>
            <a:r>
              <a:rPr lang="ru-RU" u="sng" dirty="0" smtClean="0"/>
              <a:t> </a:t>
            </a:r>
            <a:r>
              <a:rPr lang="ru-RU" u="sng" dirty="0"/>
              <a:t>отдельных</a:t>
            </a:r>
            <a:r>
              <a:rPr lang="ru-RU" dirty="0"/>
              <a:t> видов товаров, работ, услуг, закупаемых в рамках ведомства (для органа власти и подведомственных казенных и бюджетных учреждений).</a:t>
            </a:r>
            <a:endParaRPr lang="ru-RU" b="1" dirty="0">
              <a:cs typeface="Arial Unicode MS" pitchFamily="32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 bwMode="auto">
          <a:xfrm flipH="1">
            <a:off x="5270222" y="1302503"/>
            <a:ext cx="418784" cy="377604"/>
          </a:xfrm>
          <a:prstGeom prst="straightConnector1">
            <a:avLst/>
          </a:prstGeom>
          <a:solidFill>
            <a:srgbClr val="00B8FF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Прямая со стрелкой 12"/>
          <p:cNvCxnSpPr/>
          <p:nvPr/>
        </p:nvCxnSpPr>
        <p:spPr bwMode="auto">
          <a:xfrm>
            <a:off x="5976144" y="1302503"/>
            <a:ext cx="494146" cy="35296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Выгнутая влево стрелка 13"/>
          <p:cNvSpPr/>
          <p:nvPr/>
        </p:nvSpPr>
        <p:spPr>
          <a:xfrm>
            <a:off x="258175" y="3349677"/>
            <a:ext cx="1336577" cy="1237858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9788124" y="3208493"/>
            <a:ext cx="1675477" cy="1129476"/>
          </a:xfrm>
          <a:prstGeom prst="curved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11203" y="3349677"/>
            <a:ext cx="7623960" cy="11294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61" b="1" dirty="0">
                <a:solidFill>
                  <a:schemeClr val="tx1"/>
                </a:solidFill>
                <a:latin typeface="Calibri" panose="020F0502020204030204" pitchFamily="34" charset="0"/>
              </a:rPr>
              <a:t>Вид, описание ТРУ – преимущественно </a:t>
            </a:r>
            <a:r>
              <a:rPr lang="ru-RU" sz="1961" b="1" dirty="0">
                <a:solidFill>
                  <a:srgbClr val="FF0000"/>
                </a:solidFill>
                <a:latin typeface="Calibri" panose="020F0502020204030204" pitchFamily="34" charset="0"/>
              </a:rPr>
              <a:t>должен соответствовать Каталогу ТРУ,</a:t>
            </a:r>
          </a:p>
          <a:p>
            <a:pPr algn="ctr"/>
            <a:r>
              <a:rPr lang="ru-RU" sz="1961" b="1" dirty="0">
                <a:solidFill>
                  <a:schemeClr val="tx1"/>
                </a:solidFill>
                <a:latin typeface="Calibri" panose="020F0502020204030204" pitchFamily="34" charset="0"/>
              </a:rPr>
              <a:t>а при отсутствии в каталоге - 6-значному коду позиции по ОКПД2 и ст.33 Закона № 44-ФЗ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8767" y="4902705"/>
            <a:ext cx="4588494" cy="17579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68" b="1" dirty="0">
                <a:solidFill>
                  <a:schemeClr val="dk1"/>
                </a:solidFill>
                <a:latin typeface="Calibri" panose="020F0502020204030204" pitchFamily="34" charset="0"/>
                <a:cs typeface="Arial Unicode MS" pitchFamily="32" charset="0"/>
              </a:rPr>
              <a:t>Формируют:</a:t>
            </a:r>
          </a:p>
          <a:p>
            <a:pPr marL="280121" indent="-280121">
              <a:buFont typeface="Arial" panose="020B0604020202020204" pitchFamily="34" charset="0"/>
              <a:buChar char="•"/>
            </a:pPr>
            <a:r>
              <a:rPr lang="ru-RU" sz="1568" b="1" dirty="0">
                <a:solidFill>
                  <a:schemeClr val="dk1"/>
                </a:solidFill>
                <a:latin typeface="Calibri" panose="020F0502020204030204" pitchFamily="34" charset="0"/>
                <a:cs typeface="Arial Unicode MS" pitchFamily="32" charset="0"/>
              </a:rPr>
              <a:t>ФОИВ (</a:t>
            </a:r>
            <a:r>
              <a:rPr lang="ru-RU" altLang="ru-RU" sz="1568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в соответствии с критериями, определенными постановлением № 926 требованиями, и в порядке, определенном Требованиями)</a:t>
            </a:r>
          </a:p>
          <a:p>
            <a:pPr marL="280121" indent="-280121">
              <a:buFont typeface="Arial" panose="020B0604020202020204" pitchFamily="34" charset="0"/>
              <a:buChar char="•"/>
            </a:pPr>
            <a:r>
              <a:rPr lang="ru-RU" sz="1568" b="1" dirty="0">
                <a:solidFill>
                  <a:schemeClr val="dk1"/>
                </a:solidFill>
                <a:latin typeface="Calibri" panose="020F0502020204030204" pitchFamily="34" charset="0"/>
                <a:cs typeface="Arial Unicode MS" pitchFamily="32" charset="0"/>
              </a:rPr>
              <a:t> местная администрация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87921" y="4549745"/>
            <a:ext cx="4729678" cy="60366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0413" eaLnBrk="0" hangingPunct="0">
              <a:buClr>
                <a:srgbClr val="000000"/>
              </a:buClr>
              <a:buSzPct val="100000"/>
            </a:pPr>
            <a:r>
              <a:rPr lang="ru-RU" sz="1568" b="1" dirty="0">
                <a:solidFill>
                  <a:schemeClr val="dk1"/>
                </a:solidFill>
                <a:latin typeface="Calibri" panose="020F0502020204030204" pitchFamily="34" charset="0"/>
                <a:cs typeface="Arial Unicode MS" pitchFamily="32" charset="0"/>
              </a:rPr>
              <a:t>Формирует ГРБС, </a:t>
            </a:r>
          </a:p>
          <a:p>
            <a:pPr algn="ctr" defTabSz="440413" eaLnBrk="0" hangingPunct="0">
              <a:buClr>
                <a:srgbClr val="000000"/>
              </a:buClr>
              <a:buSzPct val="100000"/>
            </a:pPr>
            <a:r>
              <a:rPr lang="ru-RU" sz="1568" b="1" dirty="0">
                <a:solidFill>
                  <a:schemeClr val="dk1"/>
                </a:solidFill>
                <a:latin typeface="Calibri" panose="020F0502020204030204" pitchFamily="34" charset="0"/>
                <a:cs typeface="Arial Unicode MS" pitchFamily="32" charset="0"/>
              </a:rPr>
              <a:t>муниципальный орган, учредитель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46206" y="5153413"/>
            <a:ext cx="3035465" cy="512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121" indent="-280121" defTabSz="440413" eaLnBrk="0" hangingPunct="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ru-RU" sz="1372" dirty="0">
              <a:latin typeface="Times New Roman" pitchFamily="18" charset="0"/>
              <a:cs typeface="Times New Roman" pitchFamily="18" charset="0"/>
            </a:endParaRPr>
          </a:p>
          <a:p>
            <a:pPr marL="280121" indent="-280121" algn="just" defTabSz="440413" eaLnBrk="0" hangingPunct="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ru-RU" sz="1372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70222" y="5280724"/>
            <a:ext cx="6394554" cy="10018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0121" indent="-280121" defTabSz="440413" eaLnBrk="0" hangingPunct="0">
              <a:lnSpc>
                <a:spcPct val="7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1667" dirty="0">
                <a:latin typeface="+mn-lt"/>
                <a:cs typeface="Times New Roman" pitchFamily="18" charset="0"/>
              </a:rPr>
              <a:t>в порядке и в соответствии с критериями, определенными Общими требованиями (постановлением местной администрации)</a:t>
            </a:r>
          </a:p>
          <a:p>
            <a:pPr marL="280121" indent="-280121" defTabSz="440413" eaLnBrk="0" hangingPunct="0">
              <a:lnSpc>
                <a:spcPct val="7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1667" dirty="0">
                <a:latin typeface="+mn-lt"/>
                <a:cs typeface="Times New Roman" pitchFamily="18" charset="0"/>
              </a:rPr>
              <a:t>включаются виды товаров, работ, услуг, указанные в обязательном перечне</a:t>
            </a:r>
          </a:p>
        </p:txBody>
      </p:sp>
    </p:spTree>
    <p:extLst>
      <p:ext uri="{BB962C8B-B14F-4D97-AF65-F5344CB8AC3E}">
        <p14:creationId xmlns:p14="http://schemas.microsoft.com/office/powerpoint/2010/main" val="260425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1105158" y="163718"/>
            <a:ext cx="8612495" cy="504237"/>
          </a:xfrm>
        </p:spPr>
        <p:txBody>
          <a:bodyPr>
            <a:noAutofit/>
          </a:bodyPr>
          <a:lstStyle/>
          <a:p>
            <a:pPr algn="ctr"/>
            <a:r>
              <a:rPr lang="ru-RU" sz="2745" dirty="0">
                <a:solidFill>
                  <a:srgbClr val="FF0000"/>
                </a:solidFill>
                <a:latin typeface="Calibri" panose="020F0502020204030204" pitchFamily="34" charset="0"/>
                <a:ea typeface="Arial Unicode MS" pitchFamily="34" charset="-128"/>
                <a:cs typeface="Times New Roman" panose="02020603050405020304" pitchFamily="18" charset="0"/>
              </a:rPr>
              <a:t>Обязательный перечень </a:t>
            </a:r>
            <a:r>
              <a:rPr lang="ru-RU" sz="1961" dirty="0">
                <a:solidFill>
                  <a:srgbClr val="FF0000"/>
                </a:solidFill>
                <a:latin typeface="Calibri" panose="020F0502020204030204" pitchFamily="34" charset="0"/>
                <a:ea typeface="Arial Unicode MS" pitchFamily="34" charset="-128"/>
                <a:cs typeface="Times New Roman" panose="02020603050405020304" pitchFamily="18" charset="0"/>
              </a:rPr>
              <a:t>(приложение 2 к Правилам № 927)</a:t>
            </a:r>
            <a:endParaRPr lang="ru-RU" sz="196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8"/>
          <p:cNvSpPr txBox="1">
            <a:spLocks noGrp="1"/>
          </p:cNvSpPr>
          <p:nvPr>
            <p:ph type="subTitle" idx="4294967295"/>
          </p:nvPr>
        </p:nvSpPr>
        <p:spPr>
          <a:xfrm>
            <a:off x="187582" y="747856"/>
            <a:ext cx="11261170" cy="4771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65" dirty="0">
                <a:solidFill>
                  <a:schemeClr val="tx1"/>
                </a:solidFill>
                <a:cs typeface="Times New Roman" panose="02020603050405020304" pitchFamily="18" charset="0"/>
              </a:rPr>
              <a:t>1) ноутбуки, планшетные компьютеры;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65" dirty="0">
                <a:solidFill>
                  <a:schemeClr val="tx1"/>
                </a:solidFill>
                <a:cs typeface="Times New Roman" panose="02020603050405020304" pitchFamily="18" charset="0"/>
              </a:rPr>
              <a:t>2) компьютеры персональные настольные, рабочие станции;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65" dirty="0">
                <a:solidFill>
                  <a:schemeClr val="tx1"/>
                </a:solidFill>
                <a:cs typeface="Times New Roman" panose="02020603050405020304" pitchFamily="18" charset="0"/>
              </a:rPr>
              <a:t>3) принтеры, сканеры, многофункциональные устройства;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65" dirty="0">
                <a:solidFill>
                  <a:schemeClr val="tx1"/>
                </a:solidFill>
                <a:cs typeface="Times New Roman" panose="02020603050405020304" pitchFamily="18" charset="0"/>
              </a:rPr>
              <a:t>4) телефоны </a:t>
            </a:r>
            <a:r>
              <a:rPr lang="ru-RU" sz="1765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мобильные;         5</a:t>
            </a:r>
            <a:r>
              <a:rPr lang="ru-RU" sz="1765" dirty="0">
                <a:solidFill>
                  <a:schemeClr val="tx1"/>
                </a:solidFill>
                <a:cs typeface="Times New Roman" panose="02020603050405020304" pitchFamily="18" charset="0"/>
              </a:rPr>
              <a:t>) автомобили легковые;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65" dirty="0">
                <a:solidFill>
                  <a:schemeClr val="tx1"/>
                </a:solidFill>
                <a:cs typeface="Times New Roman" panose="02020603050405020304" pitchFamily="18" charset="0"/>
              </a:rPr>
              <a:t>6) средства автотранспортные для перевозки 10 человек и более</a:t>
            </a:r>
            <a:r>
              <a:rPr lang="en-US" sz="1765" dirty="0">
                <a:solidFill>
                  <a:schemeClr val="tx1"/>
                </a:solidFill>
                <a:cs typeface="Times New Roman" panose="02020603050405020304" pitchFamily="18" charset="0"/>
              </a:rPr>
              <a:t>;</a:t>
            </a:r>
            <a:endParaRPr lang="ru-RU" sz="1765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65" dirty="0">
                <a:solidFill>
                  <a:schemeClr val="tx1"/>
                </a:solidFill>
                <a:cs typeface="Times New Roman" panose="02020603050405020304" pitchFamily="18" charset="0"/>
              </a:rPr>
              <a:t>7) средства автотранспортные грузовые;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65" dirty="0">
                <a:solidFill>
                  <a:srgbClr val="FF0000"/>
                </a:solidFill>
                <a:cs typeface="Times New Roman" panose="02020603050405020304" pitchFamily="18" charset="0"/>
              </a:rPr>
              <a:t>8) мебель для сидения с металлическим каркасом;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65" dirty="0">
                <a:solidFill>
                  <a:srgbClr val="FF0000"/>
                </a:solidFill>
                <a:cs typeface="Times New Roman" panose="02020603050405020304" pitchFamily="18" charset="0"/>
              </a:rPr>
              <a:t>9) мебель для сидения с деревянным каркасом;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65" dirty="0">
                <a:solidFill>
                  <a:srgbClr val="FF0000"/>
                </a:solidFill>
                <a:cs typeface="Times New Roman" panose="02020603050405020304" pitchFamily="18" charset="0"/>
              </a:rPr>
              <a:t>10) мебель металлическая для офисов;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65" dirty="0">
                <a:solidFill>
                  <a:srgbClr val="FF0000"/>
                </a:solidFill>
                <a:cs typeface="Times New Roman" panose="02020603050405020304" pitchFamily="18" charset="0"/>
              </a:rPr>
              <a:t>11) мебель деревянная для офисов;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65" dirty="0">
                <a:solidFill>
                  <a:schemeClr val="tx1"/>
                </a:solidFill>
                <a:cs typeface="Times New Roman" panose="02020603050405020304" pitchFamily="18" charset="0"/>
              </a:rPr>
              <a:t>12) </a:t>
            </a:r>
            <a:r>
              <a:rPr lang="ru-RU" sz="1765" dirty="0">
                <a:solidFill>
                  <a:schemeClr val="tx1"/>
                </a:solidFill>
              </a:rPr>
              <a:t>услуги такси, услуги по аренде легковых автомобилей с водителе;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65" dirty="0">
                <a:solidFill>
                  <a:schemeClr val="tx1"/>
                </a:solidFill>
                <a:cs typeface="Times New Roman" panose="02020603050405020304" pitchFamily="18" charset="0"/>
              </a:rPr>
              <a:t>13) услуги мобильной связи и предоставления доступа к сети «Интернет»;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65" dirty="0">
                <a:solidFill>
                  <a:schemeClr val="tx1"/>
                </a:solidFill>
              </a:rPr>
              <a:t>14) услуги по аренде и лизингу легковых автомобилей и легких (не более 3,5 т) автотранспортных средств без водителя;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65" dirty="0">
                <a:solidFill>
                  <a:schemeClr val="tx1"/>
                </a:solidFill>
              </a:rPr>
              <a:t>15) обеспечение программное для администрирования баз данных на электронном носителе, офисные приложения, обеспечение программное системное и прикладное для загрузки</a:t>
            </a:r>
            <a:endParaRPr lang="ru-RU" sz="1765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294253"/>
              </p:ext>
            </p:extLst>
          </p:nvPr>
        </p:nvGraphicFramePr>
        <p:xfrm>
          <a:off x="215504" y="2004915"/>
          <a:ext cx="11449272" cy="47277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"/>
                <a:gridCol w="504056"/>
                <a:gridCol w="1728192"/>
                <a:gridCol w="542583"/>
                <a:gridCol w="393521"/>
                <a:gridCol w="936104"/>
                <a:gridCol w="4536504"/>
                <a:gridCol w="2520280"/>
              </a:tblGrid>
              <a:tr h="41695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31.01.11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Мебель металлическая для офисов. Пояснение по закупаемой продукции: мебель для сидения, преимущественно с металлическим каркасом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Материал (металл)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Металл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Металл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Обивочные материалы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Предельное значение - кожа натуральная;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Предельное значение - искусственная кожа;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5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возможные значения: искусственная кожа, мебельный (искусственный) мех, искусственная замша (микрофибра), ткань, нетканые материалы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возможные значения: мебельный (искусственный) мех, искусственная замша (микрофибра), ткань, нетканые материалы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923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31.01.12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Мебель деревянная для офисов. Пояснение по закупаемой продукции: мебель для сидения, преимущественно с деревянным каркасом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Материал (вид древесины)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Предельное значение - массив древесины "ценных" пород (твердолиственных и тропических);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Возможное значение - древесина хвойных и </a:t>
                      </a:r>
                      <a:r>
                        <a:rPr lang="ru-RU" sz="1400" u="none" strike="noStrike" dirty="0" err="1">
                          <a:effectLst/>
                        </a:rPr>
                        <a:t>мягколиственных</a:t>
                      </a:r>
                      <a:r>
                        <a:rPr lang="ru-RU" sz="1400" u="none" strike="noStrike" dirty="0">
                          <a:effectLst/>
                        </a:rPr>
                        <a:t> пород: береза, лиственница, сосна, ель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возможные значения: древесина хвойных и мягколиственных пород: береза, лиственница, сосна, ель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Обивочные материалы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Предельное значение - кожа натуральная;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Предельное значение - искусственная кожа;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24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возможные значения: искусственная кожа; мебельный (искусственный) мех, искусственная замша (микрофибра), ткань, нетканые материалы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возможные значения; мебельный (искусственный) мех, искусственная замша (микрофибра), ткань, нетканые материалы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454418"/>
              </p:ext>
            </p:extLst>
          </p:nvPr>
        </p:nvGraphicFramePr>
        <p:xfrm>
          <a:off x="215504" y="-62556"/>
          <a:ext cx="11449272" cy="2095689"/>
        </p:xfrm>
        <a:graphic>
          <a:graphicData uri="http://schemas.openxmlformats.org/drawingml/2006/table">
            <a:tbl>
              <a:tblPr/>
              <a:tblGrid>
                <a:gridCol w="288032"/>
                <a:gridCol w="504056"/>
                <a:gridCol w="1728192"/>
                <a:gridCol w="542587"/>
                <a:gridCol w="393517"/>
                <a:gridCol w="864096"/>
                <a:gridCol w="3600400"/>
                <a:gridCol w="1008112"/>
                <a:gridCol w="864096"/>
                <a:gridCol w="1656184"/>
              </a:tblGrid>
              <a:tr h="41957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п/п</a:t>
                      </a:r>
                    </a:p>
                  </a:txBody>
                  <a:tcPr marL="7492" marR="7492" marT="7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Код по ОКПД2</a:t>
                      </a:r>
                    </a:p>
                  </a:txBody>
                  <a:tcPr marL="7492" marR="7492" marT="7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отдельного вида товаров, работ, услуг</a:t>
                      </a:r>
                    </a:p>
                  </a:txBody>
                  <a:tcPr marL="7492" marR="7492" marT="7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 измерения</a:t>
                      </a:r>
                    </a:p>
                  </a:txBody>
                  <a:tcPr marL="7492" marR="7492" marT="7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Требования к потребительским свойствам (в том числе характеристикам качества) и иным характеристикам (в том числе предельные цены) отдельных видов товаров, работ, услуг</a:t>
                      </a:r>
                    </a:p>
                  </a:txBody>
                  <a:tcPr marL="7492" marR="7492" marT="7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Характеристика</a:t>
                      </a:r>
                    </a:p>
                  </a:txBody>
                  <a:tcPr marL="7492" marR="7492" marT="7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Значение характеристики</a:t>
                      </a:r>
                    </a:p>
                  </a:txBody>
                  <a:tcPr marL="7492" marR="7492" marT="7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5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Код по ОКЕИ</a:t>
                      </a:r>
                    </a:p>
                  </a:txBody>
                  <a:tcPr marL="7492" marR="7492" marT="7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</a:p>
                  </a:txBody>
                  <a:tcPr marL="7492" marR="7492" marT="7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Для государственных гражданских служащих государственных органов Санкт-Петербурга, относящихся к категории "руководители", руководителя органа управления территориальным государственным внебюджетным фондом, руководителей унитарных предприятий Санкт-Петербурга</a:t>
                      </a:r>
                    </a:p>
                  </a:txBody>
                  <a:tcPr marL="7492" marR="7492" marT="7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Для руководителей казенных и бюджетных учреждений</a:t>
                      </a:r>
                    </a:p>
                  </a:txBody>
                  <a:tcPr marL="7492" marR="7492" marT="7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Для иных должностей</a:t>
                      </a:r>
                    </a:p>
                  </a:txBody>
                  <a:tcPr marL="7492" marR="7492" marT="7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Без учета категорий и (или) групп должностей работников государственных учреждений</a:t>
                      </a:r>
                    </a:p>
                  </a:txBody>
                  <a:tcPr marL="7492" marR="7492" marT="7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786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793595"/>
              </p:ext>
            </p:extLst>
          </p:nvPr>
        </p:nvGraphicFramePr>
        <p:xfrm>
          <a:off x="215504" y="251917"/>
          <a:ext cx="11449272" cy="2454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"/>
                <a:gridCol w="792088"/>
                <a:gridCol w="1944216"/>
                <a:gridCol w="2448272"/>
                <a:gridCol w="3024336"/>
                <a:gridCol w="936104"/>
                <a:gridCol w="432048"/>
                <a:gridCol w="792088"/>
                <a:gridCol w="648072"/>
              </a:tblGrid>
              <a:tr h="25929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Код конечного каталожного наименования (ККН)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84" marR="7884" marT="788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Требования к потребительским свойствам (в том числе качеству) и иным характеристикам (в том числе предельные цены), утвержденные Комитетом по строительству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84" marR="7884" marT="78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характеристика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84" marR="7884" marT="78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Значение характеристики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84" marR="7884" marT="78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Код конечного каталожного наименования (ККН)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84" marR="7884" marT="788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Обоснование отклонения значения характеристики от утвержденной Правительством Санкт-Петербурга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84" marR="7884" marT="78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Функциональное назначение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84" marR="7884" marT="78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49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Для председателя (первого заместителя председателя, заместителя председателя) Комитета по строительству, руководителя подведомственного Комитету по строительству Санкт-Петербургского государственного унитарного предприятия "ЦЕНТРСТРОЙ"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84" marR="7884" marT="78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Для руководителей подведомственных Комитету по строительству Санкт-Петербургского государственного казенного учреждения «Фонд капитального строительства и реконструкции» и Санкт-Петербургского государственного бюджетного учреждения «Управление строительными проектами»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84" marR="7884" marT="78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Для иных должностей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84" marR="7884" marT="78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Без учета категорий и (или) групп должностей работников государственных учреждений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84" marR="7884" marT="78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733456"/>
              </p:ext>
            </p:extLst>
          </p:nvPr>
        </p:nvGraphicFramePr>
        <p:xfrm>
          <a:off x="215503" y="2633768"/>
          <a:ext cx="11449274" cy="39441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7"/>
                <a:gridCol w="4388251"/>
                <a:gridCol w="2918442"/>
                <a:gridCol w="972814"/>
                <a:gridCol w="465513"/>
                <a:gridCol w="806629"/>
                <a:gridCol w="673488"/>
              </a:tblGrid>
              <a:tr h="96587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u="none" strike="noStrike" dirty="0">
                          <a:effectLst/>
                        </a:rPr>
                        <a:t>Материал (металл)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u="none" strike="noStrike" dirty="0">
                          <a:effectLst/>
                        </a:rPr>
                        <a:t>Металл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u="none" strike="noStrike">
                          <a:effectLst/>
                        </a:rPr>
                        <a:t>Металл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5666"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u="none" strike="noStrike">
                          <a:effectLst/>
                        </a:rPr>
                        <a:t>Обивочные материалы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u="none" strike="noStrike" dirty="0">
                          <a:effectLst/>
                        </a:rPr>
                        <a:t>Предельное значение - кожа натуральная;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u="none" strike="noStrike">
                          <a:effectLst/>
                        </a:rPr>
                        <a:t>Предельное значение - искусственная кожа;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0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u="none" strike="noStrike" dirty="0">
                          <a:effectLst/>
                        </a:rPr>
                        <a:t>возможные значения: искусственная кожа, мебельный (искусственный) мех, искусственная замша (микрофибра), ткань, нетканые материалы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u="none" strike="noStrike" dirty="0">
                          <a:effectLst/>
                        </a:rPr>
                        <a:t>возможные значения: мебельный (искусственный) мех, искусственная замша (микрофибра), ткань, нетканые материалы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9380">
                <a:tc rowSpan="3"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u="none" strike="noStrike">
                          <a:effectLst/>
                        </a:rPr>
                        <a:t>Материал (вид древесины)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u="none" strike="noStrike">
                          <a:effectLst/>
                        </a:rPr>
                        <a:t>Предельное значение - массив древесины "ценных" пород (твердолиственных и тропических);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u="none" strike="noStrike" dirty="0">
                          <a:effectLst/>
                        </a:rPr>
                        <a:t>Возможное значение - древесина хвойных и </a:t>
                      </a:r>
                      <a:r>
                        <a:rPr lang="ru-RU" sz="1400" u="none" strike="noStrike" dirty="0" err="1">
                          <a:effectLst/>
                        </a:rPr>
                        <a:t>мягколиственных</a:t>
                      </a:r>
                      <a:r>
                        <a:rPr lang="ru-RU" sz="1400" u="none" strike="noStrike" dirty="0">
                          <a:effectLst/>
                        </a:rPr>
                        <a:t> пород: береза, лиственница, сосна, ель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7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u="none" strike="noStrike">
                          <a:effectLst/>
                        </a:rPr>
                        <a:t>возможные значения: древесина хвойных и мягколиственных пород: береза, лиственница, сосна, ель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9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0154"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u="none" strike="noStrike">
                          <a:effectLst/>
                        </a:rPr>
                        <a:t>Обивочные материалы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u="none" strike="noStrike">
                          <a:effectLst/>
                        </a:rPr>
                        <a:t>Предельное значение - кожа натуральная;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u="none" strike="noStrike">
                          <a:effectLst/>
                        </a:rPr>
                        <a:t>Предельное значение - искусственная кожа;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u="none" strike="noStrike">
                          <a:effectLst/>
                        </a:rPr>
                        <a:t>возможные значения: искусственная кожа; мебельный (искусственный) мех, искусственная замша (микрофибра), ткань, нетканые материалы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u="none" strike="noStrike" dirty="0">
                          <a:effectLst/>
                        </a:rPr>
                        <a:t>возможные значения; мебельный (искусственный) мех, искусственная замша (микрофибра), ткань, нетканые материалы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323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87216" y="283512"/>
            <a:ext cx="2530686" cy="3567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46104" algn="r"/>
            <a:r>
              <a:rPr lang="ru-RU" sz="1739" b="1" dirty="0">
                <a:latin typeface="Calibri" panose="020F0502020204030204" pitchFamily="34" charset="0"/>
                <a:ea typeface="Calibri"/>
                <a:cs typeface="Times New Roman"/>
              </a:rPr>
              <a:t>Где посмотреть записи?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9" y="624462"/>
            <a:ext cx="10910470" cy="16365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0" y="2397414"/>
            <a:ext cx="10910469" cy="415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0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631" y="145644"/>
            <a:ext cx="103761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741045" algn="l"/>
              </a:tabLst>
            </a:pPr>
            <a:r>
              <a:rPr lang="ru-RU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Начальная (максимальная) цена контракта: </a:t>
            </a:r>
            <a:r>
              <a:rPr lang="ru-RU" sz="16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301 611,40  (Триста одна тысяча шестьсот одиннадцать рублей 40 копеек) рублей </a:t>
            </a:r>
            <a:endParaRPr lang="ru-RU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741045" algn="l"/>
              </a:tabLst>
            </a:pPr>
            <a:r>
              <a:rPr lang="ru-RU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Обоснование начальной (максимальной) цены контракта:</a:t>
            </a:r>
            <a:endParaRPr lang="ru-RU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Начальная (максимальная) цена контракта сформирована в соответствии с приказом </a:t>
            </a:r>
            <a:r>
              <a:rPr lang="ru-RU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Минэкономразвития </a:t>
            </a: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от 02.10.2013 г. № </a:t>
            </a:r>
            <a:r>
              <a:rPr lang="ru-RU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567.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Используемый </a:t>
            </a:r>
            <a:r>
              <a:rPr lang="ru-RU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метод определения начальной (максимальной) цены контракта с обоснование: </a:t>
            </a:r>
            <a:endParaRPr lang="ru-RU" sz="16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16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сопоставления рыночных цен (анализ рынка) </a:t>
            </a:r>
            <a:r>
              <a:rPr lang="ru-RU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путем направления запросов поставщикам, обладающим опытом поставок данного товара. </a:t>
            </a:r>
            <a:endParaRPr lang="ru-RU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512" y="6444605"/>
            <a:ext cx="7560840" cy="30777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0" b="1" kern="100" dirty="0" err="1" smtClean="0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Пратура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 О.С. /</a:t>
            </a:r>
            <a:r>
              <a:rPr lang="en-US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ru-RU" sz="1400" b="1" kern="1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ольгапратура.рф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/  тел</a:t>
            </a: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: 8 (928) 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77-22-324 / ospratura@gmail.com</a:t>
            </a:r>
            <a:endParaRPr lang="ru-RU" sz="1400" b="1" kern="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444006"/>
              </p:ext>
            </p:extLst>
          </p:nvPr>
        </p:nvGraphicFramePr>
        <p:xfrm>
          <a:off x="290574" y="2504043"/>
          <a:ext cx="11302194" cy="3446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294"/>
                <a:gridCol w="2115762"/>
                <a:gridCol w="740326"/>
                <a:gridCol w="1554684"/>
                <a:gridCol w="1332586"/>
                <a:gridCol w="1326999"/>
                <a:gridCol w="1185037"/>
                <a:gridCol w="757780"/>
                <a:gridCol w="1668726"/>
              </a:tblGrid>
              <a:tr h="5524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Наименование товара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Ед. изм.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Использованные источники информации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Формирование начальной (максимальной) цены контракта (договора)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2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КП №1 от 29.10.2020 б/н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 КП №2 от 29.10.2020 б/н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 КП №3 от 29.10.2020 б/н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 Цена за ед. товара, руб.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Кол-во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Сумма, руб.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6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Стеллаж </a:t>
                      </a:r>
                      <a:r>
                        <a:rPr lang="en-US" sz="1600" u="none" strike="noStrike">
                          <a:effectLst/>
                        </a:rPr>
                        <a:t>MS (200</a:t>
                      </a:r>
                      <a:r>
                        <a:rPr lang="ru-RU" sz="1600" u="none" strike="noStrike">
                          <a:effectLst/>
                        </a:rPr>
                        <a:t>х100х60/6 полок)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штука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8 990,00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9 190,00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8 690,00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8956,67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143306,72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6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Диван 2 местный (к/зам)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штука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24 680,00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25 330,00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23 890,00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24633,33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24633,33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6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Кресло (к/зам)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штука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15 685,00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16 335,00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15 600,00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15873,33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15873,33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050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Начальная (максимальная) цена контракта, руб.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</a:rPr>
                        <a:t>183 813,38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833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183255"/>
              </p:ext>
            </p:extLst>
          </p:nvPr>
        </p:nvGraphicFramePr>
        <p:xfrm>
          <a:off x="287512" y="1103239"/>
          <a:ext cx="11161240" cy="3325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0"/>
                <a:gridCol w="2808312"/>
                <a:gridCol w="1872208"/>
                <a:gridCol w="2160240"/>
              </a:tblGrid>
              <a:tr h="504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типа мебели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Норматив обеспечения, штук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Цена 1 единицы (не более), руб.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Срок полезного использования, лет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6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Кресло офисное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единица на специалиста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4590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Стол письменный с тумбой подвесной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единица на специалиста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4790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Стул ИЗО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единица на специалиста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3420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Шкаф для документов, со стеклом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 единицы на учреждение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8690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Шкаф для одежды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единицы на учреждение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12700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5544" y="179909"/>
            <a:ext cx="11233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b="1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		</a:t>
            </a:r>
            <a:r>
              <a:rPr lang="ru-RU" b="1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НОРМАТИВЫ КОЛИЧЕСТВА </a:t>
            </a:r>
            <a:r>
              <a:rPr lang="ru-RU" b="1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И ЦЕНЫ ТОВАРОВ, РАБОТ, УСЛУГ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НА ОБЕСПЕЧЕНИЕ ФУНКЦИЙ УПРАВЛЕНИЯ КУЛЬТУРЫ АДМИНИСТРАЦИИ МУНИЦИПАЛЬНОГО ОБРАЗОВАНИЯ </a:t>
            </a:r>
            <a:endParaRPr lang="ru-RU" b="1" dirty="0" smtClean="0"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+mn-lt"/>
              </a:rPr>
              <a:t>6</a:t>
            </a:r>
            <a:r>
              <a:rPr lang="ru-RU" b="1" dirty="0">
                <a:latin typeface="+mn-lt"/>
              </a:rPr>
              <a:t>. Затраты на приобретение отдельных товаров, работ, </a:t>
            </a:r>
            <a:r>
              <a:rPr lang="ru-RU" b="1" dirty="0" smtClean="0">
                <a:latin typeface="+mn-lt"/>
              </a:rPr>
              <a:t>услуг (</a:t>
            </a:r>
            <a:r>
              <a:rPr lang="ru-RU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Приобретение мебели)</a:t>
            </a:r>
            <a:endParaRPr lang="ru-RU" dirty="0"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957" y="4720995"/>
            <a:ext cx="11017224" cy="1323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+mn-lt"/>
              </a:rPr>
              <a:t>Нормативный</a:t>
            </a:r>
            <a:r>
              <a:rPr lang="ru-RU" sz="2000" b="1" u="sng" dirty="0">
                <a:solidFill>
                  <a:srgbClr val="FF0000"/>
                </a:solidFill>
                <a:latin typeface="+mn-lt"/>
              </a:rPr>
              <a:t> </a:t>
            </a:r>
            <a:r>
              <a:rPr lang="ru-RU" sz="2000" b="1" u="sng" dirty="0" smtClean="0">
                <a:solidFill>
                  <a:srgbClr val="FF0000"/>
                </a:solidFill>
                <a:latin typeface="+mn-lt"/>
              </a:rPr>
              <a:t>метод 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заключается 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>в расчете 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НМЦК, цены 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>контракта, заключаемого с 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ЕППИ, 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>на основе требований к закупаемым товарам, работам, услугам, установленных в соответствии со </a:t>
            </a:r>
            <a:r>
              <a:rPr lang="ru-RU" sz="2000" dirty="0">
                <a:solidFill>
                  <a:srgbClr val="666699"/>
                </a:solidFill>
                <a:latin typeface="+mn-lt"/>
              </a:rPr>
              <a:t>статьей </a:t>
            </a:r>
            <a:r>
              <a:rPr lang="ru-RU" sz="2000" dirty="0" smtClean="0">
                <a:solidFill>
                  <a:srgbClr val="666699"/>
                </a:solidFill>
                <a:latin typeface="+mn-lt"/>
              </a:rPr>
              <a:t>19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 закона 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>в случае, если такие требования предусматривают установление предельных цен товаров, работ, услуг.</a:t>
            </a: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5662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04" y="107901"/>
            <a:ext cx="114492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+mn-lt"/>
              </a:rPr>
              <a:t>СПОСОБЫ ЗАКУПОК</a:t>
            </a:r>
          </a:p>
          <a:p>
            <a:endParaRPr lang="ru-RU" sz="2000" b="1" dirty="0">
              <a:solidFill>
                <a:srgbClr val="000000"/>
              </a:solidFill>
              <a:latin typeface="+mn-lt"/>
            </a:endParaRPr>
          </a:p>
          <a:p>
            <a:r>
              <a:rPr lang="ru-RU" sz="2000" b="1" u="sng" dirty="0" smtClean="0">
                <a:solidFill>
                  <a:srgbClr val="000000"/>
                </a:solidFill>
                <a:latin typeface="+mn-lt"/>
              </a:rPr>
              <a:t>Конкурентные процедуры:</a:t>
            </a:r>
          </a:p>
          <a:p>
            <a:endParaRPr lang="ru-RU" sz="2000" b="1" u="sng" dirty="0" smtClean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rgbClr val="000000"/>
                </a:solidFill>
                <a:latin typeface="+mn-lt"/>
              </a:rPr>
              <a:t>э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лектронный аукцион («аукционный перечень», </a:t>
            </a:r>
            <a:r>
              <a:rPr lang="ru-RU" sz="2000" dirty="0">
                <a:latin typeface="+mn-lt"/>
              </a:rPr>
              <a:t>ч. 2 ст. 31, п. 1 ч. 2, ч. 3 ст. </a:t>
            </a:r>
            <a:r>
              <a:rPr lang="ru-RU" sz="2000" dirty="0" smtClean="0">
                <a:latin typeface="+mn-lt"/>
              </a:rPr>
              <a:t>56.1), </a:t>
            </a:r>
            <a:r>
              <a:rPr lang="ru-RU" sz="2000" b="1" dirty="0" smtClean="0">
                <a:solidFill>
                  <a:srgbClr val="7030A0"/>
                </a:solidFill>
                <a:latin typeface="+mn-lt"/>
              </a:rPr>
              <a:t>вправе</a:t>
            </a:r>
          </a:p>
          <a:p>
            <a:pPr marL="285750" indent="-285750">
              <a:buFontTx/>
              <a:buChar char="-"/>
            </a:pPr>
            <a:endParaRPr lang="ru-RU" sz="20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endParaRPr lang="ru-RU" sz="2000" dirty="0" smtClean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endParaRPr lang="ru-RU" sz="2000" dirty="0" smtClean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endParaRPr lang="ru-RU" sz="20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endParaRPr lang="ru-RU" sz="2000" dirty="0" smtClean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endParaRPr lang="ru-RU" sz="20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endParaRPr lang="ru-RU" sz="2000" dirty="0" smtClean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конкурс в электронной форме  </a:t>
            </a:r>
            <a:r>
              <a:rPr lang="ru-RU" sz="2000" b="1" dirty="0" smtClean="0">
                <a:solidFill>
                  <a:srgbClr val="7030A0"/>
                </a:solidFill>
                <a:latin typeface="+mn-lt"/>
              </a:rPr>
              <a:t>вправе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 (</a:t>
            </a:r>
            <a:r>
              <a:rPr lang="ru-RU" sz="2000" dirty="0" smtClean="0">
                <a:latin typeface="+mn-lt"/>
              </a:rPr>
              <a:t>ст.54.1)</a:t>
            </a:r>
            <a:endParaRPr lang="ru-RU" sz="2000" dirty="0" smtClean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открытый конкурс и аукцион на бумаге (закрытые закупки ст.84, 85 закона)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565640"/>
              </p:ext>
            </p:extLst>
          </p:nvPr>
        </p:nvGraphicFramePr>
        <p:xfrm>
          <a:off x="611548" y="1980109"/>
          <a:ext cx="10657184" cy="1603601"/>
        </p:xfrm>
        <a:graphic>
          <a:graphicData uri="http://schemas.openxmlformats.org/drawingml/2006/table">
            <a:tbl>
              <a:tblPr/>
              <a:tblGrid>
                <a:gridCol w="1984441"/>
                <a:gridCol w="8672743"/>
              </a:tblGrid>
              <a:tr h="360040">
                <a:tc>
                  <a:txBody>
                    <a:bodyPr/>
                    <a:lstStyle/>
                    <a:p>
                      <a:pPr marL="38100" marR="38100" algn="ctr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800" dirty="0">
                          <a:effectLst/>
                        </a:rPr>
                        <a:t>Код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301">
                <a:tc>
                  <a:txBody>
                    <a:bodyPr/>
                    <a:lstStyle/>
                    <a:p>
                      <a:pPr marL="38100" marR="38100" algn="ctr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800">
                          <a:effectLst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800" b="0" dirty="0">
                          <a:effectLst/>
                        </a:rPr>
                        <a:t>Средства транспортные и оборудование, прочие (кроме кодов </a:t>
                      </a:r>
                      <a:r>
                        <a:rPr lang="ru-RU" sz="1800" b="0" u="none" strike="noStrike" dirty="0">
                          <a:solidFill>
                            <a:srgbClr val="666699"/>
                          </a:solidFill>
                          <a:effectLst/>
                        </a:rPr>
                        <a:t>30.1</a:t>
                      </a:r>
                      <a:r>
                        <a:rPr lang="ru-RU" sz="1800" b="0" dirty="0">
                          <a:effectLst/>
                        </a:rPr>
                        <a:t>, </a:t>
                      </a:r>
                      <a:r>
                        <a:rPr lang="ru-RU" sz="1800" b="0" u="none" strike="noStrike" dirty="0">
                          <a:solidFill>
                            <a:srgbClr val="666699"/>
                          </a:solidFill>
                          <a:effectLst/>
                        </a:rPr>
                        <a:t>30.3</a:t>
                      </a:r>
                      <a:r>
                        <a:rPr lang="ru-RU" sz="1800" b="0" dirty="0">
                          <a:effectLst/>
                        </a:rPr>
                        <a:t>, </a:t>
                      </a:r>
                      <a:r>
                        <a:rPr lang="ru-RU" sz="1800" b="0" u="none" strike="noStrike" dirty="0">
                          <a:solidFill>
                            <a:srgbClr val="666699"/>
                          </a:solidFill>
                          <a:effectLst/>
                        </a:rPr>
                        <a:t>30.92.2</a:t>
                      </a:r>
                      <a:r>
                        <a:rPr lang="ru-RU" sz="1800" b="0" dirty="0">
                          <a:effectLst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38100" marR="38100" algn="ctr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31.0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НЕТ В АУКЦИОННОМ ПЕРЕЧНЕ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150">
                <a:tc>
                  <a:txBody>
                    <a:bodyPr/>
                    <a:lstStyle/>
                    <a:p>
                      <a:pPr marL="38100" marR="38100" algn="ctr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800" dirty="0">
                          <a:effectLst/>
                        </a:rPr>
                        <a:t>32.5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800" b="0" dirty="0">
                          <a:effectLst/>
                        </a:rPr>
                        <a:t>Инструменты и оборудование медицинские (</a:t>
                      </a:r>
                      <a:r>
                        <a:rPr lang="ru-RU" sz="1800" b="0" dirty="0" smtClean="0">
                          <a:effectLst/>
                        </a:rPr>
                        <a:t>кроме</a:t>
                      </a:r>
                      <a:r>
                        <a:rPr lang="ru-RU" sz="1800" b="0" baseline="0" dirty="0" smtClean="0">
                          <a:effectLst/>
                        </a:rPr>
                        <a:t> </a:t>
                      </a:r>
                      <a:r>
                        <a:rPr lang="ru-RU" sz="1800" b="0" dirty="0" smtClean="0">
                          <a:effectLst/>
                        </a:rPr>
                        <a:t>кодов</a:t>
                      </a:r>
                      <a:r>
                        <a:rPr lang="ru-RU" sz="1800" b="0" dirty="0">
                          <a:effectLst/>
                        </a:rPr>
                        <a:t> </a:t>
                      </a:r>
                      <a:r>
                        <a:rPr lang="ru-RU" sz="1800" b="0" u="none" strike="noStrike" dirty="0" smtClean="0">
                          <a:solidFill>
                            <a:srgbClr val="666699"/>
                          </a:solidFill>
                          <a:effectLst/>
                        </a:rPr>
                        <a:t>32.50.22.120</a:t>
                      </a:r>
                      <a:r>
                        <a:rPr lang="ru-RU" sz="1800" b="0" dirty="0" smtClean="0">
                          <a:effectLst/>
                        </a:rPr>
                        <a:t>,</a:t>
                      </a:r>
                      <a:r>
                        <a:rPr lang="ru-RU" sz="1800" b="0" baseline="0" dirty="0" smtClean="0">
                          <a:effectLst/>
                        </a:rPr>
                        <a:t> </a:t>
                      </a:r>
                      <a:r>
                        <a:rPr lang="ru-RU" sz="1800" b="0" u="none" strike="noStrike" dirty="0" smtClean="0">
                          <a:solidFill>
                            <a:srgbClr val="666699"/>
                          </a:solidFill>
                          <a:effectLst/>
                        </a:rPr>
                        <a:t>32.50.22.121</a:t>
                      </a:r>
                      <a:r>
                        <a:rPr lang="ru-RU" sz="1800" b="0" dirty="0" smtClean="0">
                          <a:effectLst/>
                        </a:rPr>
                        <a:t>,</a:t>
                      </a:r>
                      <a:r>
                        <a:rPr lang="ru-RU" sz="1800" b="0" baseline="0" dirty="0" smtClean="0">
                          <a:effectLst/>
                        </a:rPr>
                        <a:t> </a:t>
                      </a:r>
                      <a:r>
                        <a:rPr lang="ru-RU" sz="1800" b="0" u="none" strike="noStrike" dirty="0" smtClean="0">
                          <a:solidFill>
                            <a:srgbClr val="666699"/>
                          </a:solidFill>
                          <a:effectLst/>
                        </a:rPr>
                        <a:t>32.50.22.190</a:t>
                      </a:r>
                      <a:r>
                        <a:rPr lang="ru-RU" sz="1800" b="0" dirty="0">
                          <a:effectLst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7512" y="6444605"/>
            <a:ext cx="7560840" cy="30777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0" b="1" kern="100" dirty="0" err="1" smtClean="0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Пратура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 О.С. /</a:t>
            </a:r>
            <a:r>
              <a:rPr lang="en-US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ru-RU" sz="1400" b="1" kern="1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ольгапратура.рф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/  тел</a:t>
            </a: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: 8 (928) 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77-22-324 / ospratura@gmail.com</a:t>
            </a:r>
            <a:endParaRPr lang="ru-RU" sz="1400" b="1" kern="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9085" y="4965211"/>
            <a:ext cx="10499582" cy="11079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+mn-lt"/>
              </a:rPr>
              <a:t>конкурс с ограниченным участием в электронной форме  </a:t>
            </a:r>
            <a:r>
              <a:rPr lang="ru-RU" sz="2200" b="1" dirty="0">
                <a:solidFill>
                  <a:srgbClr val="7030A0"/>
                </a:solidFill>
                <a:latin typeface="+mn-lt"/>
              </a:rPr>
              <a:t>нельзя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 (</a:t>
            </a:r>
            <a:r>
              <a:rPr lang="ru-RU" sz="2200" dirty="0">
                <a:latin typeface="+mn-lt"/>
              </a:rPr>
              <a:t>ч. 2 ст. 31, п. 1 ч. 2, ч. 3 ст. 56.1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) </a:t>
            </a:r>
          </a:p>
          <a:p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Не указаны в ч.2 ст.56.1 закона</a:t>
            </a:r>
            <a:endParaRPr lang="ru-RU" sz="22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996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676" y="323925"/>
            <a:ext cx="110892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+mn-lt"/>
              </a:rPr>
              <a:t>СПОСОБЫ ЗАКУПОК</a:t>
            </a:r>
          </a:p>
          <a:p>
            <a:endParaRPr lang="ru-RU" sz="2000" b="1" dirty="0">
              <a:solidFill>
                <a:srgbClr val="000000"/>
              </a:solidFill>
              <a:latin typeface="+mn-lt"/>
            </a:endParaRPr>
          </a:p>
          <a:p>
            <a:r>
              <a:rPr lang="ru-RU" sz="2000" b="1" u="sng" dirty="0" smtClean="0">
                <a:solidFill>
                  <a:srgbClr val="000000"/>
                </a:solidFill>
                <a:latin typeface="+mn-lt"/>
              </a:rPr>
              <a:t>Конкурентные процедуры:</a:t>
            </a:r>
          </a:p>
          <a:p>
            <a:endParaRPr lang="ru-RU" sz="2000" b="1" u="sng" dirty="0" smtClean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rgbClr val="000000"/>
                </a:solidFill>
                <a:latin typeface="+mn-lt"/>
              </a:rPr>
              <a:t>запрос котировок в электронной 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форме ( 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>НМЦК до 500 </a:t>
            </a:r>
            <a:r>
              <a:rPr lang="ru-RU" sz="2000" dirty="0" err="1">
                <a:solidFill>
                  <a:srgbClr val="000000"/>
                </a:solidFill>
                <a:latin typeface="+mn-lt"/>
              </a:rPr>
              <a:t>тыс.рублей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>, 10% от СГОЗ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285750" indent="-285750">
              <a:buFontTx/>
              <a:buChar char="-"/>
            </a:pPr>
            <a:endParaRPr lang="ru-RU" sz="20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rgbClr val="000000"/>
                </a:solidFill>
                <a:latin typeface="+mn-lt"/>
              </a:rPr>
              <a:t>запрос котировок на бумаге 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 (с</a:t>
            </a:r>
            <a:r>
              <a:rPr lang="ru-RU" sz="2000" dirty="0" smtClean="0">
                <a:latin typeface="+mn-lt"/>
              </a:rPr>
              <a:t>татья </a:t>
            </a:r>
            <a:r>
              <a:rPr lang="ru-RU" sz="2000" dirty="0">
                <a:latin typeface="+mn-lt"/>
              </a:rPr>
              <a:t>75. Особенности проведения запроса котировок для обеспечения деятельности заказчика на территории иностранного </a:t>
            </a:r>
            <a:r>
              <a:rPr lang="ru-RU" sz="2000" dirty="0" smtClean="0">
                <a:latin typeface="+mn-lt"/>
              </a:rPr>
              <a:t>государства)</a:t>
            </a:r>
          </a:p>
          <a:p>
            <a:pPr marL="285750" indent="-285750">
              <a:buFontTx/>
              <a:buChar char="-"/>
            </a:pPr>
            <a:endParaRPr lang="ru-RU" sz="2000" dirty="0" smtClean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запрос </a:t>
            </a:r>
            <a:r>
              <a:rPr lang="ru-RU" sz="2000" dirty="0">
                <a:latin typeface="+mn-lt"/>
              </a:rPr>
              <a:t>предложений  на бумаге (после расторжения – п.6 ч.2 ст.83,  признания повторного конкурса не состоявшимся в соответствии с частью 4 статьи 55  закона – п.8 ч.2 ст.83</a:t>
            </a:r>
            <a:r>
              <a:rPr lang="ru-RU" sz="2000" dirty="0" smtClean="0">
                <a:latin typeface="+mn-lt"/>
              </a:rPr>
              <a:t>)</a:t>
            </a:r>
          </a:p>
          <a:p>
            <a:pPr marL="285750" indent="-285750">
              <a:buFontTx/>
              <a:buChar char="-"/>
            </a:pPr>
            <a:endParaRPr lang="ru-RU" sz="20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latin typeface="+mn-lt"/>
              </a:rPr>
              <a:t>запрос предложений в электронной форме ( после расторжения – п.2 ч.2 ст.83.1 закона, признания открытого конкурса в электронной форме, конкурса с ограниченным участием в электронной форме, двухэтапного конкурса в электронной форме, электронного аукциона не состоявшимися в соответствии с </a:t>
            </a:r>
            <a:r>
              <a:rPr lang="ru-RU" sz="2000" dirty="0" smtClean="0">
                <a:latin typeface="+mn-lt"/>
              </a:rPr>
              <a:t>ч.4 ст.55.1 </a:t>
            </a:r>
            <a:r>
              <a:rPr lang="ru-RU" sz="2000" dirty="0">
                <a:latin typeface="+mn-lt"/>
              </a:rPr>
              <a:t>и </a:t>
            </a:r>
            <a:r>
              <a:rPr lang="ru-RU" sz="2000" dirty="0" smtClean="0">
                <a:latin typeface="+mn-lt"/>
              </a:rPr>
              <a:t>ч.4 ст.71 </a:t>
            </a:r>
            <a:r>
              <a:rPr lang="ru-RU" sz="2000" dirty="0">
                <a:latin typeface="+mn-lt"/>
              </a:rPr>
              <a:t>закона – п.5 ч.2 ст.83.1 закона)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7512" y="6444605"/>
            <a:ext cx="7560840" cy="30777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0" b="1" kern="100" dirty="0" err="1" smtClean="0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Пратура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 О.С. /</a:t>
            </a:r>
            <a:r>
              <a:rPr lang="en-US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ru-RU" sz="1400" b="1" kern="1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ольгапратура.рф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/  тел</a:t>
            </a: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: 8 (928) 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77-22-324 / ospratura@gmail.com</a:t>
            </a:r>
            <a:endParaRPr lang="ru-RU" sz="1400" b="1" kern="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774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162" y="179909"/>
            <a:ext cx="1121859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+mn-lt"/>
              </a:rPr>
              <a:t>СПОСОБЫ ЗАКУПОК</a:t>
            </a:r>
          </a:p>
          <a:p>
            <a:endParaRPr lang="ru-RU" sz="2000" b="1" dirty="0">
              <a:solidFill>
                <a:srgbClr val="000000"/>
              </a:solidFill>
              <a:latin typeface="+mn-lt"/>
            </a:endParaRPr>
          </a:p>
          <a:p>
            <a:r>
              <a:rPr lang="ru-RU" sz="2000" b="1" u="sng" dirty="0" smtClean="0">
                <a:solidFill>
                  <a:srgbClr val="000000"/>
                </a:solidFill>
                <a:latin typeface="+mn-lt"/>
              </a:rPr>
              <a:t>Единственный поставщик </a:t>
            </a:r>
            <a:r>
              <a:rPr lang="ru-RU" sz="2000" b="1" u="sng" dirty="0" smtClean="0">
                <a:solidFill>
                  <a:srgbClr val="FF0000"/>
                </a:solidFill>
                <a:latin typeface="+mn-lt"/>
              </a:rPr>
              <a:t>(Прямые основания):</a:t>
            </a:r>
          </a:p>
          <a:p>
            <a:endParaRPr lang="ru-RU" sz="20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ru-RU" sz="2000" u="sng" dirty="0" smtClean="0">
                <a:solidFill>
                  <a:srgbClr val="000000"/>
                </a:solidFill>
                <a:latin typeface="+mn-lt"/>
              </a:rPr>
              <a:t>пункт 4 ч.1 ст.93 закона 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( до 600 тысяч рублей, </a:t>
            </a:r>
            <a:r>
              <a:rPr lang="ru-RU" sz="2000" dirty="0">
                <a:latin typeface="+mn-lt"/>
              </a:rPr>
              <a:t>не должен превышать </a:t>
            </a:r>
            <a:r>
              <a:rPr lang="ru-RU" sz="2000" dirty="0" smtClean="0">
                <a:latin typeface="+mn-lt"/>
              </a:rPr>
              <a:t>2 млн. рублей </a:t>
            </a:r>
            <a:r>
              <a:rPr lang="ru-RU" sz="2000" dirty="0">
                <a:latin typeface="+mn-lt"/>
              </a:rPr>
              <a:t>или не должен превышать </a:t>
            </a:r>
            <a:r>
              <a:rPr lang="ru-RU" sz="2000" dirty="0" smtClean="0">
                <a:latin typeface="+mn-lt"/>
              </a:rPr>
              <a:t>10% СГОЗ </a:t>
            </a:r>
            <a:r>
              <a:rPr lang="ru-RU" sz="2000" dirty="0">
                <a:latin typeface="+mn-lt"/>
              </a:rPr>
              <a:t>закупок заказчика и не должен составлять более чем </a:t>
            </a:r>
            <a:r>
              <a:rPr lang="ru-RU" sz="2000" dirty="0" smtClean="0">
                <a:latin typeface="+mn-lt"/>
              </a:rPr>
              <a:t>50 млн. </a:t>
            </a:r>
            <a:r>
              <a:rPr lang="ru-RU" sz="2000" dirty="0">
                <a:latin typeface="+mn-lt"/>
              </a:rPr>
              <a:t>рублей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285750" indent="-285750">
              <a:buFontTx/>
              <a:buChar char="-"/>
            </a:pPr>
            <a:endParaRPr lang="ru-RU" sz="2000" dirty="0" smtClean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ru-RU" sz="2000" u="sng" dirty="0" smtClean="0">
                <a:solidFill>
                  <a:srgbClr val="000000"/>
                </a:solidFill>
                <a:latin typeface="+mn-lt"/>
              </a:rPr>
              <a:t>пункт 5 ч.1 ст.93 закона 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( до 600 тысяч рублей, </a:t>
            </a:r>
            <a:r>
              <a:rPr lang="ru-RU" sz="2000" dirty="0">
                <a:latin typeface="+mn-lt"/>
              </a:rPr>
              <a:t>не должен превышать </a:t>
            </a:r>
            <a:r>
              <a:rPr lang="ru-RU" sz="2000" dirty="0" smtClean="0">
                <a:latin typeface="+mn-lt"/>
              </a:rPr>
              <a:t>5 млн </a:t>
            </a:r>
            <a:r>
              <a:rPr lang="ru-RU" sz="2000" dirty="0">
                <a:latin typeface="+mn-lt"/>
              </a:rPr>
              <a:t>рублей или не должен превышать </a:t>
            </a:r>
            <a:r>
              <a:rPr lang="ru-RU" sz="2000" dirty="0" smtClean="0">
                <a:latin typeface="+mn-lt"/>
              </a:rPr>
              <a:t>50% СГОЗ закупок </a:t>
            </a:r>
            <a:r>
              <a:rPr lang="ru-RU" sz="2000" dirty="0">
                <a:latin typeface="+mn-lt"/>
              </a:rPr>
              <a:t>заказчика и не должен составлять более чем </a:t>
            </a:r>
            <a:r>
              <a:rPr lang="ru-RU" sz="2000" dirty="0" smtClean="0">
                <a:latin typeface="+mn-lt"/>
              </a:rPr>
              <a:t>30 млн рублей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285750" indent="-285750">
              <a:buFontTx/>
              <a:buChar char="-"/>
            </a:pPr>
            <a:endParaRPr lang="ru-RU" sz="2000" dirty="0" smtClean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ru-RU" sz="2000" u="sng" dirty="0" smtClean="0">
                <a:solidFill>
                  <a:srgbClr val="000000"/>
                </a:solidFill>
                <a:latin typeface="+mn-lt"/>
              </a:rPr>
              <a:t>пункт 9 ч.1 ст.93 закона 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ru-RU" sz="2000" dirty="0" smtClean="0">
                <a:latin typeface="+mn-lt"/>
              </a:rPr>
              <a:t>осуществления </a:t>
            </a:r>
            <a:r>
              <a:rPr lang="ru-RU" sz="2000" dirty="0">
                <a:latin typeface="+mn-lt"/>
              </a:rPr>
              <a:t>закупок товаров, работ, услуг при необходимости оказания медицинской помощи в неотложной или экстренной форме либо вследствие аварии, обстоятельств непреодолимой силы, для предупреждения (при введении режима повышенной готовности функционирования органов управления и сил единой государственной системы предупреждения и ликвидации чрезвычайных ситуаций) и (или) ликвидации чрезвычайной ситуации, для оказания гуманитарной </a:t>
            </a:r>
            <a:r>
              <a:rPr lang="ru-RU" sz="2000" dirty="0" smtClean="0">
                <a:latin typeface="+mn-lt"/>
              </a:rPr>
              <a:t>помощи) </a:t>
            </a:r>
            <a:r>
              <a:rPr lang="ru-RU" sz="2000" b="1" dirty="0" smtClean="0">
                <a:solidFill>
                  <a:srgbClr val="7030A0"/>
                </a:solidFill>
                <a:latin typeface="+mn-lt"/>
              </a:rPr>
              <a:t>– под вопросом ????</a:t>
            </a:r>
          </a:p>
          <a:p>
            <a:pPr algn="r"/>
            <a:r>
              <a:rPr lang="ru-RU" sz="2000" b="1" dirty="0" smtClean="0">
                <a:solidFill>
                  <a:srgbClr val="7030A0"/>
                </a:solidFill>
                <a:latin typeface="+mn-lt"/>
              </a:rPr>
              <a:t>Не тот товар первой необходимости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7512" y="6444605"/>
            <a:ext cx="7560840" cy="30777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0" b="1" kern="100" dirty="0" err="1" smtClean="0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Пратура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 О.С. /</a:t>
            </a:r>
            <a:r>
              <a:rPr lang="en-US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ru-RU" sz="1400" b="1" kern="1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ольгапратура.рф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/  тел</a:t>
            </a: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: 8 (928) 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77-22-324 / ospratura@gmail.com</a:t>
            </a:r>
            <a:endParaRPr lang="ru-RU" sz="1400" b="1" kern="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41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512" y="179909"/>
            <a:ext cx="1144927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+mn-lt"/>
              </a:rPr>
              <a:t>СПОСОБЫ ЗАКУПОК</a:t>
            </a:r>
          </a:p>
          <a:p>
            <a:endParaRPr lang="ru-RU" sz="2000" b="1" dirty="0">
              <a:solidFill>
                <a:srgbClr val="000000"/>
              </a:solidFill>
              <a:latin typeface="+mn-lt"/>
            </a:endParaRPr>
          </a:p>
          <a:p>
            <a:r>
              <a:rPr lang="ru-RU" sz="2000" b="1" u="sng" dirty="0" smtClean="0">
                <a:solidFill>
                  <a:srgbClr val="000000"/>
                </a:solidFill>
                <a:latin typeface="+mn-lt"/>
              </a:rPr>
              <a:t>Единственный поставщик </a:t>
            </a:r>
            <a:r>
              <a:rPr lang="ru-RU" sz="2000" b="1" u="sng" dirty="0">
                <a:solidFill>
                  <a:srgbClr val="FF0000"/>
                </a:solidFill>
                <a:latin typeface="+mn-lt"/>
              </a:rPr>
              <a:t>(Прямые основания):</a:t>
            </a:r>
          </a:p>
          <a:p>
            <a:endParaRPr lang="ru-RU" sz="20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ru-RU" sz="2000" u="sng" dirty="0">
                <a:latin typeface="+mn-lt"/>
              </a:rPr>
              <a:t>п</a:t>
            </a:r>
            <a:r>
              <a:rPr lang="ru-RU" sz="2000" u="sng" dirty="0" smtClean="0">
                <a:latin typeface="+mn-lt"/>
              </a:rPr>
              <a:t>ункт 11 ч.1 ст.93 закона</a:t>
            </a:r>
            <a:r>
              <a:rPr lang="ru-RU" sz="2000" u="sng" dirty="0">
                <a:solidFill>
                  <a:srgbClr val="000000"/>
                </a:solidFill>
                <a:latin typeface="+mn-lt"/>
              </a:rPr>
              <a:t> 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(производство 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>товара, выполнение работы, оказание услуги осуществляются учреждением и предприятием уголовно-исполнительной системы в соответствии с </a:t>
            </a:r>
            <a:r>
              <a:rPr lang="ru-RU" sz="2000" dirty="0" smtClean="0">
                <a:solidFill>
                  <a:srgbClr val="666699"/>
                </a:solidFill>
                <a:latin typeface="+mn-lt"/>
              </a:rPr>
              <a:t>перечнем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 товаров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>, работ, 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услуг</a:t>
            </a:r>
          </a:p>
          <a:p>
            <a:r>
              <a:rPr lang="ru-RU" b="1" dirty="0" smtClean="0">
                <a:latin typeface="+mn-lt"/>
              </a:rPr>
              <a:t>Постановление </a:t>
            </a:r>
            <a:r>
              <a:rPr lang="ru-RU" b="1" dirty="0">
                <a:latin typeface="+mn-lt"/>
              </a:rPr>
              <a:t>Правительства РФ от 26.12.2013 </a:t>
            </a:r>
            <a:r>
              <a:rPr lang="ru-RU" b="1" dirty="0" smtClean="0">
                <a:latin typeface="+mn-lt"/>
              </a:rPr>
              <a:t>№ </a:t>
            </a:r>
            <a:r>
              <a:rPr lang="ru-RU" b="1" dirty="0">
                <a:latin typeface="+mn-lt"/>
              </a:rPr>
              <a:t>1292 </a:t>
            </a:r>
            <a:r>
              <a:rPr lang="ru-RU" b="1" dirty="0" smtClean="0">
                <a:latin typeface="+mn-lt"/>
              </a:rPr>
              <a:t>(Пример товаров)</a:t>
            </a:r>
          </a:p>
          <a:p>
            <a:r>
              <a:rPr lang="ru-RU" sz="1600" dirty="0">
                <a:latin typeface="+mn-lt"/>
              </a:rPr>
              <a:t>Код ОКПД 2	Класс, подкласс, вид продукции и услуг</a:t>
            </a:r>
          </a:p>
          <a:p>
            <a:r>
              <a:rPr lang="ru-RU" sz="1600" dirty="0">
                <a:latin typeface="+mn-lt"/>
              </a:rPr>
              <a:t>31.01	Мебель для офисов и предприятий торговли</a:t>
            </a:r>
          </a:p>
          <a:p>
            <a:r>
              <a:rPr lang="ru-RU" sz="1600" dirty="0">
                <a:latin typeface="+mn-lt"/>
              </a:rPr>
              <a:t>31.02.10.110	Столы </a:t>
            </a:r>
            <a:r>
              <a:rPr lang="ru-RU" sz="1600" dirty="0" smtClean="0">
                <a:latin typeface="+mn-lt"/>
              </a:rPr>
              <a:t>кухонные                    31.02.10.120</a:t>
            </a:r>
            <a:r>
              <a:rPr lang="ru-RU" sz="1600" dirty="0">
                <a:latin typeface="+mn-lt"/>
              </a:rPr>
              <a:t>	Шкафы кухонные</a:t>
            </a:r>
          </a:p>
          <a:p>
            <a:r>
              <a:rPr lang="ru-RU" sz="1600" dirty="0">
                <a:latin typeface="+mn-lt"/>
              </a:rPr>
              <a:t>31.02.10.190	Мебель кухонная </a:t>
            </a:r>
            <a:r>
              <a:rPr lang="ru-RU" sz="1600" dirty="0" smtClean="0">
                <a:latin typeface="+mn-lt"/>
              </a:rPr>
              <a:t>прочая                31.03.12.120</a:t>
            </a:r>
            <a:r>
              <a:rPr lang="ru-RU" sz="1600" dirty="0">
                <a:latin typeface="+mn-lt"/>
              </a:rPr>
              <a:t>	Матрасы </a:t>
            </a:r>
            <a:r>
              <a:rPr lang="ru-RU" sz="1600" dirty="0" err="1">
                <a:latin typeface="+mn-lt"/>
              </a:rPr>
              <a:t>беспружинные</a:t>
            </a:r>
            <a:endParaRPr lang="ru-RU" sz="1600" dirty="0">
              <a:latin typeface="+mn-lt"/>
            </a:endParaRPr>
          </a:p>
          <a:p>
            <a:r>
              <a:rPr lang="ru-RU" sz="1600" dirty="0">
                <a:latin typeface="+mn-lt"/>
              </a:rPr>
              <a:t>31.09.11.110	Кровати металлические</a:t>
            </a:r>
          </a:p>
          <a:p>
            <a:r>
              <a:rPr lang="ru-RU" sz="1600" dirty="0">
                <a:latin typeface="+mn-lt"/>
              </a:rPr>
              <a:t>31.09.11.190	Мебель металлическая хозяйственно-бытового назначения прочая, не включенная в другие </a:t>
            </a:r>
            <a:r>
              <a:rPr lang="ru-RU" sz="1600" dirty="0" smtClean="0">
                <a:latin typeface="+mn-lt"/>
              </a:rPr>
              <a:t>группировки</a:t>
            </a:r>
          </a:p>
          <a:p>
            <a:r>
              <a:rPr lang="ru-RU" sz="2000" u="sng" dirty="0" smtClean="0">
                <a:latin typeface="+mn-lt"/>
              </a:rPr>
              <a:t>-  пункт 12 ч.1 ст.93 закона </a:t>
            </a:r>
            <a:r>
              <a:rPr lang="ru-RU" sz="2000" dirty="0" smtClean="0">
                <a:latin typeface="+mn-lt"/>
              </a:rPr>
              <a:t>(заключение </a:t>
            </a:r>
            <a:r>
              <a:rPr lang="ru-RU" sz="2000" dirty="0">
                <a:latin typeface="+mn-lt"/>
              </a:rPr>
              <a:t>учреждением, исполняющим наказания, контракта на поставку товара для государственных нужд при приобретении указанным учреждением сырья, материалов, комплектующих изделий для производства товара, выполнения работы, оказания услуги в целях трудоустройства осужденных на основании договоров, заключенных с юридическими лицами, при условии, что приобретение указанным учреждением таких сырья, материалов, комплектующих изделий осуществляется за счет средств, предусмотренных этими </a:t>
            </a:r>
            <a:r>
              <a:rPr lang="ru-RU" sz="2000" dirty="0" smtClean="0">
                <a:latin typeface="+mn-lt"/>
              </a:rPr>
              <a:t>договорами)</a:t>
            </a:r>
            <a:endParaRPr lang="ru-RU" sz="20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512" y="6444605"/>
            <a:ext cx="7560840" cy="30777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0" b="1" kern="100" dirty="0" err="1" smtClean="0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Пратура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 О.С. /</a:t>
            </a:r>
            <a:r>
              <a:rPr lang="en-US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ru-RU" sz="1400" b="1" kern="1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ольгапратура.рф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/  тел</a:t>
            </a: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: 8 (928) 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77-22-324 / ospratura@gmail.com</a:t>
            </a:r>
            <a:endParaRPr lang="ru-RU" sz="1400" b="1" kern="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457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512" y="179909"/>
            <a:ext cx="11449272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+mn-lt"/>
              </a:rPr>
              <a:t>СПОСОБЫ ЗАКУПОК</a:t>
            </a:r>
          </a:p>
          <a:p>
            <a:endParaRPr lang="ru-RU" sz="2000" b="1" dirty="0">
              <a:solidFill>
                <a:srgbClr val="000000"/>
              </a:solidFill>
              <a:latin typeface="+mn-lt"/>
            </a:endParaRPr>
          </a:p>
          <a:p>
            <a:r>
              <a:rPr lang="ru-RU" sz="2000" b="1" u="sng" dirty="0" smtClean="0">
                <a:solidFill>
                  <a:srgbClr val="000000"/>
                </a:solidFill>
                <a:latin typeface="+mn-lt"/>
              </a:rPr>
              <a:t>Единственный поставщик </a:t>
            </a:r>
            <a:r>
              <a:rPr lang="ru-RU" sz="2200" b="1" u="sng" dirty="0" smtClean="0">
                <a:solidFill>
                  <a:srgbClr val="FF0000"/>
                </a:solidFill>
                <a:latin typeface="+mn-lt"/>
              </a:rPr>
              <a:t>(Косвенные основания):</a:t>
            </a:r>
            <a:endParaRPr lang="ru-RU" sz="2200" b="1" u="sng" dirty="0">
              <a:solidFill>
                <a:srgbClr val="FF0000"/>
              </a:solidFill>
              <a:latin typeface="+mn-lt"/>
            </a:endParaRPr>
          </a:p>
          <a:p>
            <a:endParaRPr lang="ru-RU" sz="2000" dirty="0">
              <a:solidFill>
                <a:srgbClr val="000000"/>
              </a:solidFill>
              <a:latin typeface="+mn-lt"/>
            </a:endParaRPr>
          </a:p>
          <a:p>
            <a:r>
              <a:rPr lang="ru-RU" dirty="0">
                <a:latin typeface="+mn-lt"/>
              </a:rPr>
              <a:t>3) выполнение работы по мобилизационной подготовке в </a:t>
            </a:r>
            <a:r>
              <a:rPr lang="ru-RU" dirty="0" smtClean="0">
                <a:latin typeface="+mn-lt"/>
              </a:rPr>
              <a:t>РФ;</a:t>
            </a:r>
          </a:p>
          <a:p>
            <a:r>
              <a:rPr lang="ru-RU" dirty="0">
                <a:latin typeface="+mn-lt"/>
              </a:rPr>
              <a:t>46) осуществление закупок товаров, работ, услуг за счет финансовых средств, выделенных на оперативно-</a:t>
            </a:r>
            <a:r>
              <a:rPr lang="ru-RU" dirty="0" err="1">
                <a:latin typeface="+mn-lt"/>
              </a:rPr>
              <a:t>разыскную</a:t>
            </a:r>
            <a:r>
              <a:rPr lang="ru-RU" dirty="0">
                <a:latin typeface="+mn-lt"/>
              </a:rPr>
              <a:t> деятельность. Перечень </a:t>
            </a:r>
            <a:r>
              <a:rPr lang="ru-RU" dirty="0" smtClean="0">
                <a:latin typeface="+mn-lt"/>
              </a:rPr>
              <a:t>ТРУ, </a:t>
            </a:r>
            <a:r>
              <a:rPr lang="ru-RU" dirty="0">
                <a:latin typeface="+mn-lt"/>
              </a:rPr>
              <a:t>закупки которых могут осуществляться в соответствии с настоящим пунктом, утверждается руководителем соответствующего федерального органа исполнительной власти, уполномоченного на осуществление оперативно-</a:t>
            </a:r>
            <a:r>
              <a:rPr lang="ru-RU" dirty="0" err="1">
                <a:latin typeface="+mn-lt"/>
              </a:rPr>
              <a:t>разыскной</a:t>
            </a:r>
            <a:r>
              <a:rPr lang="ru-RU" dirty="0">
                <a:latin typeface="+mn-lt"/>
              </a:rPr>
              <a:t> деятельности в соответствии с Федеральным законом от 12 августа 1995 года N 144-ФЗ "Об оперативно-розыскной </a:t>
            </a:r>
            <a:r>
              <a:rPr lang="ru-RU" dirty="0" smtClean="0">
                <a:latin typeface="+mn-lt"/>
              </a:rPr>
              <a:t>деятельности«</a:t>
            </a:r>
          </a:p>
          <a:p>
            <a:r>
              <a:rPr lang="ru-RU" dirty="0">
                <a:latin typeface="+mn-lt"/>
              </a:rPr>
              <a:t>52) осуществление закупок </a:t>
            </a:r>
            <a:r>
              <a:rPr lang="ru-RU" dirty="0" smtClean="0">
                <a:latin typeface="+mn-lt"/>
              </a:rPr>
              <a:t>ТРУ органами </a:t>
            </a:r>
            <a:r>
              <a:rPr lang="ru-RU" dirty="0">
                <a:latin typeface="+mn-lt"/>
              </a:rPr>
              <a:t>государственной охраны в целях реализации мер по осуществлению государственной охраны. Перечень </a:t>
            </a:r>
            <a:r>
              <a:rPr lang="ru-RU" dirty="0" smtClean="0">
                <a:latin typeface="+mn-lt"/>
              </a:rPr>
              <a:t>ТРУ, </a:t>
            </a:r>
            <a:r>
              <a:rPr lang="ru-RU" dirty="0">
                <a:latin typeface="+mn-lt"/>
              </a:rPr>
              <a:t>закупки которых могут осуществляться в соответствии с настоящим пунктом, утверждается руководителем федерального органа исполнительной власти в области государственной охраны</a:t>
            </a:r>
            <a:r>
              <a:rPr lang="ru-RU" dirty="0" smtClean="0">
                <a:latin typeface="+mn-lt"/>
              </a:rPr>
              <a:t>;</a:t>
            </a:r>
          </a:p>
          <a:p>
            <a:r>
              <a:rPr lang="ru-RU" dirty="0">
                <a:latin typeface="+mn-lt"/>
              </a:rPr>
              <a:t>56) осуществление закупок </a:t>
            </a:r>
            <a:r>
              <a:rPr lang="ru-RU" dirty="0" smtClean="0">
                <a:latin typeface="+mn-lt"/>
              </a:rPr>
              <a:t>ТРУ федеральным </a:t>
            </a:r>
            <a:r>
              <a:rPr lang="ru-RU" dirty="0">
                <a:latin typeface="+mn-lt"/>
              </a:rPr>
              <a:t>органом исполнительной власти, осуществляющим функции по выработке и реализации государственной политики в области обороны, подведомственными ему государственными учреждениями и государственными унитарными предприятиями в целях выполнения специальных задач по обеспечению обороны и безопасности государства, в том числе противодействия терроризму. Перечень </a:t>
            </a:r>
            <a:r>
              <a:rPr lang="ru-RU" dirty="0" smtClean="0">
                <a:latin typeface="+mn-lt"/>
              </a:rPr>
              <a:t>ТРУ, </a:t>
            </a:r>
            <a:r>
              <a:rPr lang="ru-RU" dirty="0">
                <a:latin typeface="+mn-lt"/>
              </a:rPr>
              <a:t>закупки которых могут осуществляться в соответствии с настоящим пунктом, утверждается руководителем федерального органа исполнительной власти, осуществляющего функции по выработке и реализации государственной политики в области обороны.</a:t>
            </a:r>
            <a:endParaRPr lang="ru-RU" b="1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512" y="6444605"/>
            <a:ext cx="7560840" cy="30777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0" b="1" kern="100" dirty="0" err="1" smtClean="0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Пратура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 О.С. /</a:t>
            </a:r>
            <a:r>
              <a:rPr lang="en-US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ru-RU" sz="1400" b="1" kern="1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ольгапратура.рф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/  тел</a:t>
            </a: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: 8 (928) 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77-22-324 / ospratura@gmail.com</a:t>
            </a:r>
            <a:endParaRPr lang="ru-RU" sz="1400" b="1" kern="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0018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536" y="611957"/>
            <a:ext cx="110172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n-lt"/>
              </a:rPr>
              <a:t>Совместный </a:t>
            </a:r>
            <a:r>
              <a:rPr lang="ru-RU" sz="2000" dirty="0">
                <a:latin typeface="+mn-lt"/>
              </a:rPr>
              <a:t>конкурс с ограниченным участием на закупку продуктов, если общая сумма НМЦК всех заказчиков превышает 500 000 руб., но НМЦК каждого заказчика менее 500 000 руб</a:t>
            </a:r>
            <a:r>
              <a:rPr lang="ru-RU" sz="2000" dirty="0" smtClean="0">
                <a:latin typeface="+mn-lt"/>
              </a:rPr>
              <a:t>.</a:t>
            </a:r>
          </a:p>
          <a:p>
            <a:endParaRPr lang="ru-RU" sz="2000" dirty="0">
              <a:latin typeface="+mn-lt"/>
            </a:endParaRPr>
          </a:p>
          <a:p>
            <a:endParaRPr lang="ru-RU" sz="2000" dirty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Можно </a:t>
            </a:r>
          </a:p>
          <a:p>
            <a:endParaRPr lang="ru-RU" sz="2000" dirty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Если </a:t>
            </a:r>
            <a:r>
              <a:rPr lang="ru-RU" sz="2000" dirty="0">
                <a:latin typeface="+mn-lt"/>
              </a:rPr>
              <a:t>общая сумма НМЦК всех заказчиков превышает 500 000 руб., то организатор совместной закупки вправе провести совместный конкурс с ограниченным участием. </a:t>
            </a:r>
            <a:endParaRPr lang="ru-RU" sz="2000" dirty="0" smtClean="0">
              <a:latin typeface="+mn-lt"/>
            </a:endParaRPr>
          </a:p>
          <a:p>
            <a:endParaRPr lang="ru-RU" sz="2000" dirty="0" smtClean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подпункт </a:t>
            </a:r>
            <a:r>
              <a:rPr lang="ru-RU" sz="2000" dirty="0">
                <a:latin typeface="+mn-lt"/>
              </a:rPr>
              <a:t>«б» пункта 6 Правил из постановления Правительства от 28.11.2013 № 1088. </a:t>
            </a:r>
            <a:endParaRPr lang="ru-RU" sz="2000" dirty="0" smtClean="0">
              <a:latin typeface="+mn-lt"/>
            </a:endParaRPr>
          </a:p>
          <a:p>
            <a:endParaRPr lang="ru-RU" sz="2000" dirty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Позицию </a:t>
            </a:r>
            <a:r>
              <a:rPr lang="ru-RU" sz="2000" dirty="0">
                <a:latin typeface="+mn-lt"/>
              </a:rPr>
              <a:t>подтвердил Верховный суд в определении от 08.07.2016 № </a:t>
            </a:r>
            <a:r>
              <a:rPr lang="ru-RU" sz="2000" dirty="0" smtClean="0">
                <a:latin typeface="+mn-lt"/>
              </a:rPr>
              <a:t>306-кг16-7032 и </a:t>
            </a:r>
            <a:r>
              <a:rPr lang="ru-RU" sz="2000" dirty="0">
                <a:latin typeface="+mn-lt"/>
              </a:rPr>
              <a:t>Арбитражный суд Поволжского округа в постановлении от 21.10.2016 № Ф06-12788/2016.</a:t>
            </a:r>
            <a:endParaRPr lang="ru-RU" sz="2000" dirty="0">
              <a:effectLst/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512" y="6444605"/>
            <a:ext cx="7560840" cy="30777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0" b="1" kern="100" dirty="0" err="1" smtClean="0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Пратура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 О.С. /</a:t>
            </a:r>
            <a:r>
              <a:rPr lang="en-US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ru-RU" sz="1400" b="1" kern="1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ольгапратура.рф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/  тел</a:t>
            </a: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: 8 (928) 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77-22-324 / ospratura@gmail.com</a:t>
            </a:r>
            <a:endParaRPr lang="ru-RU" sz="1400" b="1" kern="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39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512" y="323925"/>
            <a:ext cx="1130525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/>
            <a:r>
              <a:rPr lang="ru-RU" sz="2200" b="1" dirty="0" smtClean="0">
                <a:solidFill>
                  <a:srgbClr val="000000"/>
                </a:solidFill>
                <a:latin typeface="+mn-lt"/>
              </a:rPr>
              <a:t>НАЦИОНАЛЬНЫЙ РЕЖИМ при закупке </a:t>
            </a:r>
            <a:r>
              <a:rPr lang="ru-RU" sz="2200" b="1" u="sng" dirty="0" smtClean="0">
                <a:solidFill>
                  <a:srgbClr val="FF0000"/>
                </a:solidFill>
                <a:latin typeface="+mn-lt"/>
              </a:rPr>
              <a:t>мебели:</a:t>
            </a:r>
          </a:p>
          <a:p>
            <a:pPr indent="342900"/>
            <a:endParaRPr lang="ru-RU" sz="2000" b="1" i="0" dirty="0">
              <a:solidFill>
                <a:srgbClr val="000000"/>
              </a:solidFill>
              <a:effectLst/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+mn-lt"/>
              </a:rPr>
              <a:t>Приказ </a:t>
            </a:r>
            <a:r>
              <a:rPr lang="ru-RU" sz="2000" b="1" dirty="0">
                <a:latin typeface="+mn-lt"/>
              </a:rPr>
              <a:t>Минфина России </a:t>
            </a:r>
            <a:r>
              <a:rPr lang="ru-RU" sz="2000" b="1" dirty="0" smtClean="0">
                <a:latin typeface="+mn-lt"/>
              </a:rPr>
              <a:t>от 04.06.2018</a:t>
            </a:r>
            <a:r>
              <a:rPr lang="ru-RU" sz="2000" b="1" dirty="0">
                <a:latin typeface="+mn-lt"/>
              </a:rPr>
              <a:t> 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№ 126н </a:t>
            </a:r>
            <a:r>
              <a:rPr lang="ru-RU" sz="2000" dirty="0" smtClean="0">
                <a:latin typeface="+mn-lt"/>
              </a:rPr>
              <a:t>«Об </a:t>
            </a:r>
            <a:r>
              <a:rPr lang="ru-RU" sz="2000" dirty="0">
                <a:latin typeface="+mn-lt"/>
              </a:rPr>
              <a:t>условиях допуска товаров, происходящих из иностранного государства или группы иностранных государств, для целей осуществления закупок товаров для обеспечения государственных и муниципальных </a:t>
            </a:r>
            <a:r>
              <a:rPr lang="ru-RU" sz="2000" dirty="0" smtClean="0">
                <a:latin typeface="+mn-lt"/>
              </a:rPr>
              <a:t>нужд»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+mn-lt"/>
              </a:rPr>
              <a:t>Постановление </a:t>
            </a:r>
            <a:r>
              <a:rPr lang="ru-RU" sz="2000" b="1" dirty="0">
                <a:latin typeface="+mn-lt"/>
              </a:rPr>
              <a:t>Правительства РФ от 30.04.2020 </a:t>
            </a:r>
            <a:r>
              <a:rPr lang="ru-RU" sz="2000" b="1" dirty="0" smtClean="0">
                <a:latin typeface="+mn-lt"/>
              </a:rPr>
              <a:t>№ </a:t>
            </a:r>
            <a:r>
              <a:rPr lang="ru-RU" sz="2000" b="1" dirty="0">
                <a:latin typeface="+mn-lt"/>
              </a:rPr>
              <a:t>616 </a:t>
            </a:r>
            <a:r>
              <a:rPr lang="ru-RU" sz="2000" dirty="0" smtClean="0">
                <a:latin typeface="+mn-lt"/>
              </a:rPr>
              <a:t>«Об </a:t>
            </a:r>
            <a:r>
              <a:rPr lang="ru-RU" sz="2000" dirty="0">
                <a:latin typeface="+mn-lt"/>
              </a:rPr>
              <a:t>установлении запрета на допуск промышленных товаров, происходящих из иностранных государств, для целей осуществления закупок для государственных и муниципальных нужд, а также промышленных товаров, происходящих из иностранных государств, работ (услуг), выполняемых (оказываемых) иностранными лицами, для целей осуществления закупок для нужд обороны страны и безопасности </a:t>
            </a:r>
            <a:r>
              <a:rPr lang="ru-RU" sz="2000" dirty="0" smtClean="0">
                <a:latin typeface="+mn-lt"/>
              </a:rPr>
              <a:t>государства»</a:t>
            </a:r>
            <a:endParaRPr lang="ru-RU" sz="2000" b="1" i="0" u="sng" dirty="0"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5182" y="4788421"/>
            <a:ext cx="10569916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При закупке </a:t>
            </a:r>
            <a:r>
              <a:rPr lang="ru-RU" sz="2000" b="1" u="sng" dirty="0" smtClean="0">
                <a:solidFill>
                  <a:srgbClr val="FF0000"/>
                </a:solidFill>
                <a:latin typeface="+mn-lt"/>
              </a:rPr>
              <a:t>услуг по изготовлению мебели  </a:t>
            </a:r>
            <a:r>
              <a:rPr lang="ru-RU" sz="2000" b="1" dirty="0" smtClean="0">
                <a:latin typeface="+mn-lt"/>
              </a:rPr>
              <a:t>никакие НПА в сфере </a:t>
            </a:r>
            <a:r>
              <a:rPr lang="ru-RU" sz="2000" b="1" dirty="0" err="1" smtClean="0">
                <a:latin typeface="+mn-lt"/>
              </a:rPr>
              <a:t>нацрежима</a:t>
            </a:r>
            <a:endParaRPr lang="ru-RU" sz="2000" b="1" dirty="0" smtClean="0">
              <a:latin typeface="+mn-lt"/>
            </a:endParaRPr>
          </a:p>
          <a:p>
            <a:pPr algn="ctr"/>
            <a:r>
              <a:rPr lang="ru-RU" sz="2000" b="1" u="sng" dirty="0" smtClean="0">
                <a:solidFill>
                  <a:srgbClr val="7030A0"/>
                </a:solidFill>
                <a:latin typeface="+mn-lt"/>
              </a:rPr>
              <a:t> НЕ применяются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7512" y="6444605"/>
            <a:ext cx="7560840" cy="30777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0" b="1" kern="100" dirty="0" err="1" smtClean="0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Пратура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 О.С. /</a:t>
            </a:r>
            <a:r>
              <a:rPr lang="en-US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ru-RU" sz="1400" b="1" kern="1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ольгапратура.рф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/  тел</a:t>
            </a: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: 8 (928) 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77-22-324 / ospratura@gmail.com</a:t>
            </a:r>
            <a:endParaRPr lang="ru-RU" sz="1400" b="1" kern="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710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846" y="6461057"/>
            <a:ext cx="7580141" cy="3085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4" b="1" kern="100" dirty="0" err="1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Пратура</a:t>
            </a:r>
            <a:r>
              <a:rPr lang="ru-RU" sz="1404" b="1" kern="100" dirty="0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 О.С. /</a:t>
            </a:r>
            <a:r>
              <a:rPr lang="en-US" sz="1404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www</a:t>
            </a:r>
            <a:r>
              <a:rPr lang="ru-RU" sz="1404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ru-RU" sz="1404" b="1" kern="100" dirty="0" err="1">
                <a:solidFill>
                  <a:schemeClr val="bg1"/>
                </a:solidFill>
                <a:latin typeface="Calibri" panose="020F0502020204030204" pitchFamily="34" charset="0"/>
              </a:rPr>
              <a:t>ольгапратура.рф</a:t>
            </a:r>
            <a:r>
              <a:rPr lang="ru-RU" sz="1404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/  тел: 8 (928) 77-22-324 / ospratura@gmail.com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9000" y="231821"/>
            <a:ext cx="11273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n-lt"/>
              </a:rPr>
              <a:t>Приказ Минфина России от 04.06.2018  № 126н </a:t>
            </a:r>
            <a:r>
              <a:rPr lang="ru-RU" sz="2000" dirty="0">
                <a:latin typeface="+mn-lt"/>
              </a:rPr>
              <a:t>«Об условиях допуска товаров, происходящих из иностранного государства или группы иностранных государств, для целей осуществления закупок товаров для обеспечения государственных и муниципальных нужд</a:t>
            </a:r>
            <a:r>
              <a:rPr lang="ru-RU" sz="2000" dirty="0" smtClean="0">
                <a:latin typeface="+mn-lt"/>
              </a:rPr>
              <a:t>»</a:t>
            </a:r>
          </a:p>
          <a:p>
            <a:r>
              <a:rPr lang="ru-RU" sz="2000" b="1" u="sng" dirty="0" smtClean="0">
                <a:latin typeface="+mn-lt"/>
              </a:rPr>
              <a:t>ТОЛЬКО КОНКУРЕНТНЫЕ ПРОЦЕДУРЫ</a:t>
            </a:r>
            <a:endParaRPr lang="ru-RU" sz="2000" b="1" u="sng" dirty="0" smtClean="0">
              <a:latin typeface="+mn-lt"/>
            </a:endParaRPr>
          </a:p>
          <a:p>
            <a:pPr algn="r"/>
            <a:r>
              <a:rPr lang="ru-RU" sz="2000" b="1" dirty="0" smtClean="0">
                <a:latin typeface="+mn-lt"/>
              </a:rPr>
              <a:t> Приложение № 1</a:t>
            </a:r>
            <a:endParaRPr lang="ru-RU" sz="2000" b="1" dirty="0"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217684"/>
              </p:ext>
            </p:extLst>
          </p:nvPr>
        </p:nvGraphicFramePr>
        <p:xfrm>
          <a:off x="319000" y="2105582"/>
          <a:ext cx="10695865" cy="1310640"/>
        </p:xfrm>
        <a:graphic>
          <a:graphicData uri="http://schemas.openxmlformats.org/drawingml/2006/table">
            <a:tbl>
              <a:tblPr/>
              <a:tblGrid>
                <a:gridCol w="8913222"/>
                <a:gridCol w="1782643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2000" u="none" strike="noStrike" dirty="0">
                          <a:solidFill>
                            <a:srgbClr val="CC3333"/>
                          </a:solidFill>
                          <a:effectLst/>
                        </a:rPr>
                        <a:t>31.0</a:t>
                      </a: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l"/>
                      <a:r>
                        <a:rPr lang="ru-RU" sz="2000" dirty="0" smtClean="0">
                          <a:effectLst/>
                        </a:rPr>
                        <a:t>за исключением </a:t>
                      </a: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u="none" strike="noStrike" dirty="0">
                          <a:solidFill>
                            <a:srgbClr val="551A8B"/>
                          </a:solidFill>
                          <a:effectLst/>
                        </a:rPr>
                        <a:t>31.01.11</a:t>
                      </a:r>
                      <a:r>
                        <a:rPr lang="ru-RU" sz="2000" dirty="0">
                          <a:effectLst/>
                        </a:rPr>
                        <a:t>, </a:t>
                      </a:r>
                      <a:r>
                        <a:rPr lang="ru-RU" sz="2000" u="none" strike="noStrike" dirty="0">
                          <a:solidFill>
                            <a:srgbClr val="551A8B"/>
                          </a:solidFill>
                          <a:effectLst/>
                        </a:rPr>
                        <a:t>31.01.12</a:t>
                      </a:r>
                      <a:r>
                        <a:rPr lang="ru-RU" sz="2000" dirty="0">
                          <a:effectLst/>
                        </a:rPr>
                        <a:t>, </a:t>
                      </a:r>
                      <a:r>
                        <a:rPr lang="ru-RU" sz="2000" u="none" strike="noStrike" dirty="0">
                          <a:solidFill>
                            <a:srgbClr val="551A8B"/>
                          </a:solidFill>
                          <a:effectLst/>
                        </a:rPr>
                        <a:t>31.01.13.000</a:t>
                      </a:r>
                      <a:r>
                        <a:rPr lang="ru-RU" sz="2000" dirty="0">
                          <a:effectLst/>
                        </a:rPr>
                        <a:t>, </a:t>
                      </a:r>
                      <a:r>
                        <a:rPr lang="ru-RU" sz="2000" u="none" strike="noStrike" dirty="0">
                          <a:solidFill>
                            <a:srgbClr val="551A8B"/>
                          </a:solidFill>
                          <a:effectLst/>
                        </a:rPr>
                        <a:t>31.01.9</a:t>
                      </a:r>
                      <a:r>
                        <a:rPr lang="ru-RU" sz="2000" dirty="0">
                          <a:effectLst/>
                        </a:rPr>
                        <a:t>, </a:t>
                      </a:r>
                      <a:r>
                        <a:rPr lang="ru-RU" sz="2000" u="none" strike="noStrike" dirty="0">
                          <a:solidFill>
                            <a:srgbClr val="551A8B"/>
                          </a:solidFill>
                          <a:effectLst/>
                        </a:rPr>
                        <a:t>31.02.10</a:t>
                      </a:r>
                      <a:r>
                        <a:rPr lang="ru-RU" sz="2000" dirty="0" smtClean="0">
                          <a:effectLst/>
                        </a:rPr>
                        <a:t>, </a:t>
                      </a:r>
                      <a:r>
                        <a:rPr lang="ru-RU" sz="2000" u="none" strike="noStrike" dirty="0" smtClean="0">
                          <a:solidFill>
                            <a:srgbClr val="551A8B"/>
                          </a:solidFill>
                          <a:effectLst/>
                        </a:rPr>
                        <a:t>31.02.9</a:t>
                      </a:r>
                      <a:r>
                        <a:rPr lang="ru-RU" sz="2000" dirty="0" smtClean="0">
                          <a:effectLst/>
                        </a:rPr>
                        <a:t>,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smtClean="0">
                          <a:solidFill>
                            <a:srgbClr val="551A8B"/>
                          </a:solidFill>
                          <a:effectLst/>
                        </a:rPr>
                        <a:t>31.03.11.110</a:t>
                      </a:r>
                      <a:r>
                        <a:rPr lang="ru-RU" sz="2000" dirty="0" smtClean="0">
                          <a:effectLst/>
                        </a:rPr>
                        <a:t>,</a:t>
                      </a:r>
                      <a:r>
                        <a:rPr lang="ru-RU" sz="2000" baseline="0" dirty="0" smtClean="0">
                          <a:effectLst/>
                        </a:rPr>
                        <a:t> 3</a:t>
                      </a:r>
                      <a:r>
                        <a:rPr lang="ru-RU" sz="2000" u="none" strike="noStrike" dirty="0" smtClean="0">
                          <a:solidFill>
                            <a:srgbClr val="551A8B"/>
                          </a:solidFill>
                          <a:effectLst/>
                        </a:rPr>
                        <a:t>1.03.11.120</a:t>
                      </a:r>
                      <a:r>
                        <a:rPr lang="ru-RU" sz="2000" dirty="0">
                          <a:effectLst/>
                        </a:rPr>
                        <a:t>, 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smtClean="0">
                          <a:solidFill>
                            <a:srgbClr val="551A8B"/>
                          </a:solidFill>
                          <a:effectLst/>
                        </a:rPr>
                        <a:t>31.03.11.190</a:t>
                      </a:r>
                      <a:r>
                        <a:rPr lang="ru-RU" sz="2000" dirty="0" smtClean="0">
                          <a:effectLst/>
                        </a:rPr>
                        <a:t>,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smtClean="0">
                          <a:solidFill>
                            <a:srgbClr val="551A8B"/>
                          </a:solidFill>
                          <a:effectLst/>
                        </a:rPr>
                        <a:t>31.03.12</a:t>
                      </a:r>
                      <a:r>
                        <a:rPr lang="ru-RU" sz="2000" dirty="0">
                          <a:effectLst/>
                        </a:rPr>
                        <a:t>, </a:t>
                      </a:r>
                      <a:r>
                        <a:rPr lang="ru-RU" sz="2000" u="none" strike="noStrike" dirty="0">
                          <a:solidFill>
                            <a:srgbClr val="551A8B"/>
                          </a:solidFill>
                          <a:effectLst/>
                        </a:rPr>
                        <a:t>31.03.9</a:t>
                      </a:r>
                      <a:r>
                        <a:rPr lang="ru-RU" sz="2000" dirty="0">
                          <a:effectLst/>
                        </a:rPr>
                        <a:t>, </a:t>
                      </a:r>
                      <a:r>
                        <a:rPr lang="ru-RU" sz="2000" u="none" strike="noStrike" dirty="0">
                          <a:solidFill>
                            <a:srgbClr val="551A8B"/>
                          </a:solidFill>
                          <a:effectLst/>
                        </a:rPr>
                        <a:t>31.09.11</a:t>
                      </a:r>
                      <a:r>
                        <a:rPr lang="ru-RU" sz="2000" dirty="0">
                          <a:effectLst/>
                        </a:rPr>
                        <a:t>, </a:t>
                      </a:r>
                      <a:r>
                        <a:rPr lang="ru-RU" sz="2000" u="none" strike="noStrike" dirty="0">
                          <a:solidFill>
                            <a:srgbClr val="551A8B"/>
                          </a:solidFill>
                          <a:effectLst/>
                        </a:rPr>
                        <a:t>31.09.12</a:t>
                      </a:r>
                      <a:r>
                        <a:rPr lang="ru-RU" sz="2000" dirty="0">
                          <a:effectLst/>
                        </a:rPr>
                        <a:t>, </a:t>
                      </a:r>
                      <a:r>
                        <a:rPr lang="ru-RU" sz="2000" u="none" strike="noStrike" dirty="0">
                          <a:solidFill>
                            <a:srgbClr val="551A8B"/>
                          </a:solidFill>
                          <a:effectLst/>
                        </a:rPr>
                        <a:t>31.09.13</a:t>
                      </a:r>
                      <a:r>
                        <a:rPr lang="ru-RU" sz="2000" dirty="0">
                          <a:effectLst/>
                        </a:rPr>
                        <a:t>, </a:t>
                      </a:r>
                      <a:r>
                        <a:rPr lang="ru-RU" sz="2000" u="none" strike="noStrike" dirty="0">
                          <a:solidFill>
                            <a:srgbClr val="551A8B"/>
                          </a:solidFill>
                          <a:effectLst/>
                        </a:rPr>
                        <a:t>31.09.14.110</a:t>
                      </a:r>
                      <a:r>
                        <a:rPr lang="ru-RU" sz="2000" dirty="0">
                          <a:effectLst/>
                        </a:rPr>
                        <a:t>, </a:t>
                      </a:r>
                      <a:r>
                        <a:rPr lang="ru-RU" sz="2000" u="none" strike="noStrike" dirty="0">
                          <a:solidFill>
                            <a:srgbClr val="551A8B"/>
                          </a:solidFill>
                          <a:effectLst/>
                        </a:rPr>
                        <a:t>31.09.9</a:t>
                      </a:r>
                      <a:r>
                        <a:rPr lang="ru-RU" sz="2000" dirty="0">
                          <a:effectLst/>
                        </a:rPr>
                        <a:t>)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effectLst/>
                        </a:rPr>
                        <a:t>Мебель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80203" y="3797353"/>
            <a:ext cx="108236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PT Sans"/>
              </a:rPr>
              <a:t>Часть  4 ст.14 закона </a:t>
            </a:r>
          </a:p>
          <a:p>
            <a:r>
              <a:rPr lang="ru-RU" dirty="0" smtClean="0">
                <a:solidFill>
                  <a:srgbClr val="000000"/>
                </a:solidFill>
                <a:latin typeface="PT Sans"/>
              </a:rPr>
              <a:t>Федеральный 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орган исполнительной власти по регулированию контрактной системы в сфере закупок по поручению Правительства Российской Федерации устанавливает </a:t>
            </a:r>
            <a:r>
              <a:rPr lang="ru-RU" dirty="0">
                <a:solidFill>
                  <a:srgbClr val="666699"/>
                </a:solidFill>
                <a:latin typeface="PT Sans"/>
              </a:rPr>
              <a:t>условия </a:t>
            </a:r>
            <a:r>
              <a:rPr lang="ru-RU" dirty="0" smtClean="0">
                <a:solidFill>
                  <a:srgbClr val="666699"/>
                </a:solidFill>
                <a:latin typeface="PT Sans"/>
              </a:rPr>
              <a:t>допуска</a:t>
            </a:r>
            <a:r>
              <a:rPr lang="ru-RU" dirty="0" smtClean="0">
                <a:solidFill>
                  <a:srgbClr val="000000"/>
                </a:solidFill>
                <a:latin typeface="PT Sans"/>
              </a:rPr>
              <a:t> для 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целей осуществления закупок товаров, происходящих из иностранного государства или группы иностранных государств, работ, услуг, соответственно выполняемых, оказываемых иностранными лицами, </a:t>
            </a:r>
            <a:r>
              <a:rPr lang="ru-RU" b="1" dirty="0">
                <a:solidFill>
                  <a:srgbClr val="7030A0"/>
                </a:solidFill>
                <a:latin typeface="PT Sans"/>
              </a:rPr>
              <a:t>за исключением товаров, работ, услуг, 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в отношении которых Правительством Российской Федерации установлен</a:t>
            </a:r>
            <a:r>
              <a:rPr lang="ru-RU" b="1" dirty="0">
                <a:solidFill>
                  <a:srgbClr val="7030A0"/>
                </a:solidFill>
                <a:latin typeface="PT Sans"/>
              </a:rPr>
              <a:t> запрет 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в соответствии с </a:t>
            </a:r>
            <a:r>
              <a:rPr lang="ru-RU" dirty="0">
                <a:solidFill>
                  <a:srgbClr val="666699"/>
                </a:solidFill>
                <a:latin typeface="PT Sans"/>
              </a:rPr>
              <a:t>частью </a:t>
            </a:r>
            <a:r>
              <a:rPr lang="ru-RU" dirty="0" smtClean="0">
                <a:solidFill>
                  <a:srgbClr val="666699"/>
                </a:solidFill>
                <a:latin typeface="PT Sans"/>
              </a:rPr>
              <a:t>3</a:t>
            </a:r>
            <a:r>
              <a:rPr lang="ru-RU" dirty="0" smtClean="0">
                <a:solidFill>
                  <a:srgbClr val="000000"/>
                </a:solidFill>
                <a:latin typeface="PT Sans"/>
              </a:rPr>
              <a:t> статьи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69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88"/>
            <a:ext cx="9382546" cy="56325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39" y="1854363"/>
            <a:ext cx="7051850" cy="49274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562393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15504" y="389473"/>
            <a:ext cx="11414748" cy="58237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89642" tIns="44821" rIns="89642" bIns="44821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961" dirty="0">
                <a:latin typeface="+mn-lt"/>
              </a:rPr>
              <a:t>Приказ подлежит применению при проведении только </a:t>
            </a:r>
            <a:r>
              <a:rPr lang="ru-RU" sz="1961" b="1" dirty="0">
                <a:solidFill>
                  <a:srgbClr val="002060"/>
                </a:solidFill>
                <a:latin typeface="+mn-lt"/>
              </a:rPr>
              <a:t>конкурентных способов определения поставщиков (подрядчиков, исполнителей) (п.4 приказа № 126н)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1961" b="1" dirty="0">
              <a:solidFill>
                <a:srgbClr val="002060"/>
              </a:solidFill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961" b="1" dirty="0">
                <a:solidFill>
                  <a:srgbClr val="7030A0"/>
                </a:solidFill>
                <a:latin typeface="+mn-lt"/>
              </a:rPr>
              <a:t>Приложение № 1- для всех заказчиков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961" b="1" dirty="0">
                <a:solidFill>
                  <a:srgbClr val="7030A0"/>
                </a:solidFill>
                <a:latin typeface="+mn-lt"/>
              </a:rPr>
              <a:t>Приложение № 2 – для всех заказчиков ПРИ РЕАЛИЗАЦИИ НАЦИОНАЛЬНЫХ ПРОЕКТОВ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1961" b="1" dirty="0">
              <a:solidFill>
                <a:srgbClr val="7030A0"/>
              </a:solidFill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961" dirty="0">
                <a:latin typeface="+mn-lt"/>
              </a:rPr>
              <a:t> Не могут быть предметом одного контракта (одного лота) товары, указанные в Приложениях и не указанные в них.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961" dirty="0">
                <a:latin typeface="+mn-lt"/>
              </a:rPr>
              <a:t>Не могут быть предметом одного контракта (одного лота) товары, указанные в приложении N 2 и закупаемые при реализации национальных проектов (программ) и не указанные в нем.</a:t>
            </a:r>
            <a:endParaRPr lang="ru-RU" sz="1961" b="1" dirty="0">
              <a:solidFill>
                <a:srgbClr val="00B050"/>
              </a:solidFill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61" b="1" dirty="0">
                <a:solidFill>
                  <a:srgbClr val="7030A0"/>
                </a:solidFill>
                <a:latin typeface="+mn-lt"/>
              </a:rPr>
              <a:t>Нельзя объединять: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61" dirty="0">
                <a:latin typeface="+mn-lt"/>
              </a:rPr>
              <a:t>перечень № 1 + перечень № 2 .. перечень №1 + НЕ из перечня №1… перечень №2 + НЕ из перечня № 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1961" b="1" dirty="0">
              <a:solidFill>
                <a:srgbClr val="7030A0"/>
              </a:solidFill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61" dirty="0">
                <a:latin typeface="+mn-lt"/>
              </a:rPr>
              <a:t>Пример.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61" dirty="0">
                <a:latin typeface="+mn-lt"/>
                <a:ea typeface="Times New Roman" pitchFamily="18" charset="0"/>
              </a:rPr>
              <a:t>10 товаров по нацпроекту, 2 входят в перечень №  1, 3 никуда не входят, 5 в перечне № 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961" dirty="0">
              <a:latin typeface="+mn-lt"/>
              <a:ea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61" dirty="0">
                <a:latin typeface="+mn-lt"/>
                <a:ea typeface="Times New Roman" pitchFamily="18" charset="0"/>
              </a:rPr>
              <a:t>                        1 закупка  - 2 товара из перечня №  1,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61" dirty="0">
                <a:latin typeface="+mn-lt"/>
                <a:ea typeface="Times New Roman" pitchFamily="18" charset="0"/>
              </a:rPr>
              <a:t>                        2 закупка  - 3 товара, которые никуда не входят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61" dirty="0">
                <a:latin typeface="+mn-lt"/>
                <a:ea typeface="Times New Roman" pitchFamily="18" charset="0"/>
              </a:rPr>
              <a:t>                        3 закупка – 5 товаров из перечня № 2       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633472" y="4919410"/>
            <a:ext cx="475103" cy="959171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5123" y="6392712"/>
            <a:ext cx="7431104" cy="3024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376" b="1" kern="100" dirty="0" err="1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Пратура</a:t>
            </a:r>
            <a:r>
              <a:rPr lang="ru-RU" sz="1376" b="1" kern="100" dirty="0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 О.С. /</a:t>
            </a:r>
            <a:r>
              <a:rPr lang="en-US" sz="1376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www</a:t>
            </a:r>
            <a:r>
              <a:rPr lang="ru-RU" sz="1376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ru-RU" sz="1376" b="1" kern="100" dirty="0" err="1">
                <a:solidFill>
                  <a:schemeClr val="bg1"/>
                </a:solidFill>
                <a:latin typeface="Calibri" panose="020F0502020204030204" pitchFamily="34" charset="0"/>
              </a:rPr>
              <a:t>ольгапратура.рф</a:t>
            </a:r>
            <a:r>
              <a:rPr lang="ru-RU" sz="1376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/  тел: 8 (928) 77-22-324 / ospratura@gmail.com</a:t>
            </a:r>
          </a:p>
        </p:txBody>
      </p:sp>
    </p:spTree>
    <p:extLst>
      <p:ext uri="{BB962C8B-B14F-4D97-AF65-F5344CB8AC3E}">
        <p14:creationId xmlns:p14="http://schemas.microsoft.com/office/powerpoint/2010/main" val="181356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65387" y="287004"/>
            <a:ext cx="11414748" cy="25045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89642" tIns="44821" rIns="89642" bIns="44821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961" dirty="0">
                <a:latin typeface="+mn-lt"/>
              </a:rPr>
              <a:t> Преференция </a:t>
            </a:r>
            <a:r>
              <a:rPr lang="ru-RU" sz="1961" b="1" dirty="0">
                <a:solidFill>
                  <a:srgbClr val="002060"/>
                </a:solidFill>
                <a:latin typeface="+mn-lt"/>
              </a:rPr>
              <a:t>исключительно </a:t>
            </a:r>
            <a:r>
              <a:rPr lang="ru-RU" sz="1961" dirty="0">
                <a:latin typeface="+mn-lt"/>
              </a:rPr>
              <a:t>при поставке товаров, происходящих из государств - членов ЕАЭС.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1961" dirty="0"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61" dirty="0">
                <a:latin typeface="+mn-lt"/>
              </a:rPr>
              <a:t>Подп. «а» п.1.3 приказа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61" dirty="0">
                <a:latin typeface="+mn-lt"/>
              </a:rPr>
              <a:t>контракт заключается по цене сниженной на 15 %  (20%), если заявка такого победителя содержит предложение о поставке </a:t>
            </a:r>
            <a:r>
              <a:rPr lang="ru-RU" sz="1961" b="1" dirty="0">
                <a:solidFill>
                  <a:srgbClr val="0070C0"/>
                </a:solidFill>
                <a:latin typeface="+mn-lt"/>
              </a:rPr>
              <a:t>товаров, </a:t>
            </a:r>
            <a:r>
              <a:rPr lang="ru-RU" sz="1961" dirty="0">
                <a:latin typeface="+mn-lt"/>
              </a:rPr>
              <a:t>указанных в Приложениях, страной происхождения </a:t>
            </a:r>
            <a:r>
              <a:rPr lang="ru-RU" sz="1961" b="1" u="sng" dirty="0">
                <a:solidFill>
                  <a:srgbClr val="0070C0"/>
                </a:solidFill>
                <a:latin typeface="+mn-lt"/>
              </a:rPr>
              <a:t>хотя бы одного </a:t>
            </a:r>
            <a:r>
              <a:rPr lang="ru-RU" sz="1961" b="1" dirty="0">
                <a:solidFill>
                  <a:srgbClr val="0070C0"/>
                </a:solidFill>
                <a:latin typeface="+mn-lt"/>
              </a:rPr>
              <a:t>из которых является иностранное государство</a:t>
            </a:r>
            <a:r>
              <a:rPr lang="ru-RU" sz="1961" dirty="0">
                <a:latin typeface="+mn-lt"/>
              </a:rPr>
              <a:t> (за исключением государств - членов ЕАЭС);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961" dirty="0"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961" b="1" dirty="0">
                <a:solidFill>
                  <a:srgbClr val="00B050"/>
                </a:solidFill>
                <a:latin typeface="+mn-lt"/>
              </a:rPr>
              <a:t>Должно быть минимум 2 заявки: одна «отечественная», одна «иностранная»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5387" y="3033408"/>
            <a:ext cx="11571758" cy="31098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buFont typeface="Wingdings" pitchFamily="2" charset="2"/>
              <a:buChar char="Ø"/>
            </a:pPr>
            <a:r>
              <a:rPr lang="ru-RU" sz="1961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Подтверждение страны происхождения товаров  -  </a:t>
            </a:r>
            <a:r>
              <a:rPr lang="ru-RU" sz="1961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указание (декларирование) </a:t>
            </a:r>
            <a:r>
              <a:rPr lang="ru-RU" sz="1961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участником закупки в заявке </a:t>
            </a:r>
            <a:r>
              <a:rPr lang="ru-RU" sz="1961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наименования страны происхождения товара</a:t>
            </a:r>
            <a:r>
              <a:rPr lang="ru-RU" sz="1961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. </a:t>
            </a:r>
            <a:r>
              <a:rPr lang="ru-RU" sz="1961" b="1" dirty="0">
                <a:solidFill>
                  <a:srgbClr val="002060"/>
                </a:solidFill>
                <a:latin typeface="+mn-lt"/>
                <a:ea typeface="Times New Roman" pitchFamily="18" charset="0"/>
              </a:rPr>
              <a:t>Отдельного документа нет. </a:t>
            </a:r>
          </a:p>
          <a:p>
            <a:pPr eaLnBrk="0" fontAlgn="base" hangingPunct="0"/>
            <a:r>
              <a:rPr lang="ru-RU" sz="1961" b="1" dirty="0">
                <a:solidFill>
                  <a:srgbClr val="002060"/>
                </a:solidFill>
                <a:latin typeface="+mn-lt"/>
                <a:ea typeface="Times New Roman" pitchFamily="18" charset="0"/>
              </a:rPr>
              <a:t>Могут быть сведения из ПЕРВОЙ части заявки – на площадке или в составе заявки отдельным файлом</a:t>
            </a:r>
            <a:endParaRPr lang="ru-RU" sz="1961" dirty="0">
              <a:latin typeface="+mn-lt"/>
              <a:ea typeface="Times New Roman" pitchFamily="18" charset="0"/>
            </a:endParaRPr>
          </a:p>
          <a:p>
            <a:endParaRPr lang="ru-RU" sz="1961" dirty="0">
              <a:latin typeface="+mn-lt"/>
            </a:endParaRPr>
          </a:p>
          <a:p>
            <a:endParaRPr lang="ru-RU" sz="1961" dirty="0">
              <a:latin typeface="+mn-lt"/>
            </a:endParaRPr>
          </a:p>
          <a:p>
            <a:r>
              <a:rPr lang="ru-RU" sz="1961" dirty="0">
                <a:latin typeface="+mn-lt"/>
              </a:rPr>
              <a:t>Учитывая, что Приказом № 126н не установлены требования о представлении определенного документа в качестве декларации о стране происхождения товара, указание участником закупки в заявке наименования страны происхождения товара является</a:t>
            </a:r>
            <a:r>
              <a:rPr lang="ru-RU" sz="1961" u="sng" dirty="0">
                <a:latin typeface="+mn-lt"/>
              </a:rPr>
              <a:t> декларированием страны происхождения товара. </a:t>
            </a:r>
            <a:r>
              <a:rPr lang="ru-RU" sz="1961" u="sng" dirty="0">
                <a:solidFill>
                  <a:srgbClr val="FF0000"/>
                </a:solidFill>
                <a:latin typeface="+mn-lt"/>
              </a:rPr>
              <a:t>ГДЕ декларирование??</a:t>
            </a:r>
          </a:p>
          <a:p>
            <a:pPr algn="r"/>
            <a:r>
              <a:rPr lang="ru-RU" sz="1961" dirty="0">
                <a:latin typeface="+mn-lt"/>
              </a:rPr>
              <a:t>Письмо Минфина России от 18.01.2019 № 24-01-07/2281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123" y="6392712"/>
            <a:ext cx="7431104" cy="3024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376" b="1" kern="100" dirty="0" err="1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Пратура</a:t>
            </a:r>
            <a:r>
              <a:rPr lang="ru-RU" sz="1376" b="1" kern="100" dirty="0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 О.С. /</a:t>
            </a:r>
            <a:r>
              <a:rPr lang="en-US" sz="1376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www</a:t>
            </a:r>
            <a:r>
              <a:rPr lang="ru-RU" sz="1376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ru-RU" sz="1376" b="1" kern="100" dirty="0" err="1">
                <a:solidFill>
                  <a:schemeClr val="bg1"/>
                </a:solidFill>
                <a:latin typeface="Calibri" panose="020F0502020204030204" pitchFamily="34" charset="0"/>
              </a:rPr>
              <a:t>ольгапратура.рф</a:t>
            </a:r>
            <a:r>
              <a:rPr lang="ru-RU" sz="1376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/  тел: 8 (928) 77-22-324 / ospratura@gmail.com</a:t>
            </a:r>
          </a:p>
        </p:txBody>
      </p:sp>
    </p:spTree>
    <p:extLst>
      <p:ext uri="{BB962C8B-B14F-4D97-AF65-F5344CB8AC3E}">
        <p14:creationId xmlns:p14="http://schemas.microsoft.com/office/powerpoint/2010/main" val="424243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0030" y="291286"/>
            <a:ext cx="11517116" cy="567287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89642" tIns="44821" rIns="89642" bIns="44821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961" dirty="0">
                <a:latin typeface="+mn-lt"/>
              </a:rPr>
              <a:t>Приказ </a:t>
            </a:r>
            <a:r>
              <a:rPr lang="ru-RU" sz="2157" b="1" u="sng" dirty="0">
                <a:solidFill>
                  <a:srgbClr val="FF0000"/>
                </a:solidFill>
                <a:latin typeface="+mn-lt"/>
              </a:rPr>
              <a:t>не применяется </a:t>
            </a:r>
            <a:r>
              <a:rPr lang="ru-RU" sz="1961" dirty="0">
                <a:latin typeface="+mn-lt"/>
              </a:rPr>
              <a:t>при проведении конкурса, аукциона, запроса котировок, запроса предложений в случаях, если:</a:t>
            </a:r>
          </a:p>
          <a:p>
            <a:endParaRPr lang="ru-RU" sz="1961" dirty="0">
              <a:latin typeface="+mn-lt"/>
            </a:endParaRPr>
          </a:p>
          <a:p>
            <a:r>
              <a:rPr lang="ru-RU" sz="1961" dirty="0">
                <a:latin typeface="+mn-lt"/>
              </a:rPr>
              <a:t>а) конкурс, аукцион, запрос котировок, запрос предложений </a:t>
            </a:r>
            <a:r>
              <a:rPr lang="ru-RU" sz="1961" b="1" u="sng" dirty="0">
                <a:latin typeface="+mn-lt"/>
              </a:rPr>
              <a:t>признается не состоявшимся</a:t>
            </a:r>
            <a:r>
              <a:rPr lang="ru-RU" sz="1961" dirty="0">
                <a:latin typeface="+mn-lt"/>
              </a:rPr>
              <a:t> </a:t>
            </a:r>
          </a:p>
          <a:p>
            <a:pPr algn="r"/>
            <a:r>
              <a:rPr lang="ru-RU" sz="2353" b="1" i="1" dirty="0">
                <a:solidFill>
                  <a:srgbClr val="7030A0"/>
                </a:solidFill>
                <a:latin typeface="+mn-lt"/>
              </a:rPr>
              <a:t>одна заявка</a:t>
            </a:r>
          </a:p>
          <a:p>
            <a:endParaRPr lang="ru-RU" sz="1961" dirty="0">
              <a:latin typeface="+mn-lt"/>
            </a:endParaRPr>
          </a:p>
          <a:p>
            <a:r>
              <a:rPr lang="ru-RU" sz="1961" dirty="0">
                <a:latin typeface="+mn-lt"/>
              </a:rPr>
              <a:t>б) все заявки соответствуют требованиям документации (извещения)  и </a:t>
            </a:r>
            <a:r>
              <a:rPr lang="ru-RU" sz="1961" b="1" dirty="0">
                <a:solidFill>
                  <a:srgbClr val="FF0000"/>
                </a:solidFill>
                <a:latin typeface="+mn-lt"/>
              </a:rPr>
              <a:t>содержат предложения о поставке товаров</a:t>
            </a:r>
            <a:r>
              <a:rPr lang="ru-RU" sz="1961" dirty="0">
                <a:latin typeface="+mn-lt"/>
              </a:rPr>
              <a:t>, происходящих исключительно из государств - членов ЕАЭС</a:t>
            </a:r>
          </a:p>
          <a:p>
            <a:pPr algn="r"/>
            <a:r>
              <a:rPr lang="ru-RU" sz="2353" b="1" i="1" dirty="0">
                <a:solidFill>
                  <a:srgbClr val="7030A0"/>
                </a:solidFill>
                <a:latin typeface="+mn-lt"/>
              </a:rPr>
              <a:t>все заявки (товары в заявке) из стран ЕАЭС</a:t>
            </a:r>
          </a:p>
          <a:p>
            <a:pPr algn="r"/>
            <a:r>
              <a:rPr lang="ru-RU" sz="1961" i="1" u="sng" dirty="0">
                <a:latin typeface="+mn-lt"/>
              </a:rPr>
              <a:t>Решение УФАС по Ульяновской области № 341/03-2018 от 13.12.2018 </a:t>
            </a:r>
            <a:r>
              <a:rPr lang="ru-RU" sz="1961" u="sng" dirty="0">
                <a:latin typeface="+mn-lt"/>
              </a:rPr>
              <a:t>№ 0168200002418006023  </a:t>
            </a:r>
          </a:p>
          <a:p>
            <a:pPr algn="r"/>
            <a:r>
              <a:rPr lang="ru-RU" sz="1961" dirty="0">
                <a:latin typeface="+mn-lt"/>
              </a:rPr>
              <a:t>Объект закупки ЛП «</a:t>
            </a:r>
            <a:r>
              <a:rPr lang="ru-RU" sz="1961" dirty="0" err="1">
                <a:latin typeface="+mn-lt"/>
              </a:rPr>
              <a:t>Цефтриаксон</a:t>
            </a:r>
            <a:r>
              <a:rPr lang="ru-RU" sz="1961" dirty="0">
                <a:latin typeface="+mn-lt"/>
              </a:rPr>
              <a:t>», включенный в перечни, утвержденные Приказом № 126н и ПП РФ от № 1289. Было подано 4 заявки, которые были допущены к участию в аукционе. </a:t>
            </a:r>
          </a:p>
          <a:p>
            <a:pPr algn="r"/>
            <a:r>
              <a:rPr lang="ru-RU" sz="1961" dirty="0">
                <a:latin typeface="+mn-lt"/>
              </a:rPr>
              <a:t>Приказ № 126н не применяется</a:t>
            </a:r>
            <a:endParaRPr lang="ru-RU" sz="1961" i="1" dirty="0">
              <a:latin typeface="+mn-lt"/>
            </a:endParaRPr>
          </a:p>
          <a:p>
            <a:pPr algn="r"/>
            <a:endParaRPr lang="ru-RU" sz="1961" i="1" dirty="0">
              <a:latin typeface="+mn-lt"/>
            </a:endParaRPr>
          </a:p>
          <a:p>
            <a:r>
              <a:rPr lang="ru-RU" sz="1961" dirty="0">
                <a:latin typeface="+mn-lt"/>
              </a:rPr>
              <a:t>в) все заявки соответствуют требованиям документации (извещения) и </a:t>
            </a:r>
            <a:r>
              <a:rPr lang="ru-RU" sz="1961" b="1" dirty="0">
                <a:solidFill>
                  <a:srgbClr val="FF0000"/>
                </a:solidFill>
                <a:latin typeface="+mn-lt"/>
              </a:rPr>
              <a:t>содержат предложение о поставке товаров, страной происхождения хотя бы одного из которых является иностранное государство </a:t>
            </a:r>
            <a:r>
              <a:rPr lang="ru-RU" sz="1961" dirty="0">
                <a:latin typeface="+mn-lt"/>
              </a:rPr>
              <a:t>(за исключением государств – членов  ЕАЭС).</a:t>
            </a:r>
          </a:p>
          <a:p>
            <a:pPr algn="r"/>
            <a:r>
              <a:rPr lang="ru-RU" sz="1961" b="1" i="1" dirty="0">
                <a:solidFill>
                  <a:srgbClr val="0070C0"/>
                </a:solidFill>
                <a:latin typeface="+mn-lt"/>
              </a:rPr>
              <a:t>все заявки (хотя бы один товар в заявке) «иностранные»</a:t>
            </a:r>
            <a:endParaRPr lang="ru-RU" sz="196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23" y="6392712"/>
            <a:ext cx="7431104" cy="3024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376" b="1" kern="100" dirty="0" err="1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Пратура</a:t>
            </a:r>
            <a:r>
              <a:rPr lang="ru-RU" sz="1376" b="1" kern="100" dirty="0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 О.С. /</a:t>
            </a:r>
            <a:r>
              <a:rPr lang="en-US" sz="1376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www</a:t>
            </a:r>
            <a:r>
              <a:rPr lang="ru-RU" sz="1376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ru-RU" sz="1376" b="1" kern="100" dirty="0" err="1">
                <a:solidFill>
                  <a:schemeClr val="bg1"/>
                </a:solidFill>
                <a:latin typeface="Calibri" panose="020F0502020204030204" pitchFamily="34" charset="0"/>
              </a:rPr>
              <a:t>ольгапратура.рф</a:t>
            </a:r>
            <a:r>
              <a:rPr lang="ru-RU" sz="1376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/  тел: 8 (928) 77-22-324 / ospratura@gmail.com</a:t>
            </a:r>
          </a:p>
        </p:txBody>
      </p:sp>
    </p:spTree>
    <p:extLst>
      <p:ext uri="{BB962C8B-B14F-4D97-AF65-F5344CB8AC3E}">
        <p14:creationId xmlns:p14="http://schemas.microsoft.com/office/powerpoint/2010/main" val="5772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5"/>
          <p:cNvGraphicFramePr>
            <a:graphicFrameLocks/>
          </p:cNvGraphicFramePr>
          <p:nvPr>
            <p:extLst/>
          </p:nvPr>
        </p:nvGraphicFramePr>
        <p:xfrm>
          <a:off x="250999" y="453476"/>
          <a:ext cx="11343627" cy="5581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5123" y="6392712"/>
            <a:ext cx="7431104" cy="3024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376" b="1" kern="100" dirty="0" err="1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Пратура</a:t>
            </a:r>
            <a:r>
              <a:rPr lang="ru-RU" sz="1376" b="1" kern="100" dirty="0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 О.С. /</a:t>
            </a:r>
            <a:r>
              <a:rPr lang="en-US" sz="1376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www</a:t>
            </a:r>
            <a:r>
              <a:rPr lang="ru-RU" sz="1376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ru-RU" sz="1376" b="1" kern="100" dirty="0" err="1">
                <a:solidFill>
                  <a:schemeClr val="bg1"/>
                </a:solidFill>
                <a:latin typeface="Calibri" panose="020F0502020204030204" pitchFamily="34" charset="0"/>
              </a:rPr>
              <a:t>ольгапратура.рф</a:t>
            </a:r>
            <a:r>
              <a:rPr lang="ru-RU" sz="1376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/  тел: 8 (928) 77-22-324 / ospratura@gmail.com</a:t>
            </a:r>
          </a:p>
        </p:txBody>
      </p:sp>
    </p:spTree>
    <p:extLst>
      <p:ext uri="{BB962C8B-B14F-4D97-AF65-F5344CB8AC3E}">
        <p14:creationId xmlns:p14="http://schemas.microsoft.com/office/powerpoint/2010/main" val="40685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5"/>
          <p:cNvGraphicFramePr>
            <a:graphicFrameLocks/>
          </p:cNvGraphicFramePr>
          <p:nvPr>
            <p:extLst/>
          </p:nvPr>
        </p:nvGraphicFramePr>
        <p:xfrm>
          <a:off x="236873" y="332505"/>
          <a:ext cx="11286763" cy="5523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5123" y="6392712"/>
            <a:ext cx="7431104" cy="3024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376" b="1" kern="100" dirty="0" err="1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Пратура</a:t>
            </a:r>
            <a:r>
              <a:rPr lang="ru-RU" sz="1376" b="1" kern="100" dirty="0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 О.С. /</a:t>
            </a:r>
            <a:r>
              <a:rPr lang="en-US" sz="1376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www</a:t>
            </a:r>
            <a:r>
              <a:rPr lang="ru-RU" sz="1376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ru-RU" sz="1376" b="1" kern="100" dirty="0" err="1">
                <a:solidFill>
                  <a:schemeClr val="bg1"/>
                </a:solidFill>
                <a:latin typeface="Calibri" panose="020F0502020204030204" pitchFamily="34" charset="0"/>
              </a:rPr>
              <a:t>ольгапратура.рф</a:t>
            </a:r>
            <a:r>
              <a:rPr lang="ru-RU" sz="1376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/  тел: 8 (928) 77-22-324 / ospratura@gmail.com</a:t>
            </a:r>
          </a:p>
        </p:txBody>
      </p:sp>
    </p:spTree>
    <p:extLst>
      <p:ext uri="{BB962C8B-B14F-4D97-AF65-F5344CB8AC3E}">
        <p14:creationId xmlns:p14="http://schemas.microsoft.com/office/powerpoint/2010/main" val="37321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846" y="6461057"/>
            <a:ext cx="7580141" cy="3085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4" b="1" kern="100" dirty="0" err="1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Пратура</a:t>
            </a:r>
            <a:r>
              <a:rPr lang="ru-RU" sz="1404" b="1" kern="100" dirty="0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 О.С. /</a:t>
            </a:r>
            <a:r>
              <a:rPr lang="en-US" sz="1404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www</a:t>
            </a:r>
            <a:r>
              <a:rPr lang="ru-RU" sz="1404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ru-RU" sz="1404" b="1" kern="100" dirty="0" err="1">
                <a:solidFill>
                  <a:schemeClr val="bg1"/>
                </a:solidFill>
                <a:latin typeface="Calibri" panose="020F0502020204030204" pitchFamily="34" charset="0"/>
              </a:rPr>
              <a:t>ольгапратура.рф</a:t>
            </a:r>
            <a:r>
              <a:rPr lang="ru-RU" sz="1404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/  тел: 8 (928) 77-22-324 / ospratura@gmail.com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846" y="403759"/>
            <a:ext cx="10335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Постановление Правительства РФ от 30.04.2020 № </a:t>
            </a:r>
            <a:r>
              <a:rPr lang="ru-RU" b="1" dirty="0" smtClean="0"/>
              <a:t>616</a:t>
            </a:r>
          </a:p>
          <a:p>
            <a:endParaRPr lang="ru-RU" b="1" dirty="0"/>
          </a:p>
          <a:p>
            <a:r>
              <a:rPr lang="ru-RU" dirty="0" smtClean="0"/>
              <a:t>1 позиция - </a:t>
            </a:r>
            <a:r>
              <a:rPr lang="ru-RU" dirty="0" smtClean="0"/>
              <a:t> КОНКУРЕНТНЫЕ ПРОЦЕДУРЫ и </a:t>
            </a:r>
            <a:r>
              <a:rPr lang="ru-RU" dirty="0" smtClean="0"/>
              <a:t>ЕДПОСТАВЩИК</a:t>
            </a:r>
          </a:p>
          <a:p>
            <a:r>
              <a:rPr lang="ru-RU" dirty="0" smtClean="0"/>
              <a:t>2 позици</a:t>
            </a:r>
            <a:r>
              <a:rPr lang="ru-RU" dirty="0" smtClean="0"/>
              <a:t>я – ТОЛЬКО </a:t>
            </a:r>
            <a:r>
              <a:rPr lang="ru-RU" dirty="0"/>
              <a:t>КОНКУРЕНТНЫЕ ПРОЦЕДУРЫ 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602993"/>
              </p:ext>
            </p:extLst>
          </p:nvPr>
        </p:nvGraphicFramePr>
        <p:xfrm>
          <a:off x="791568" y="2561750"/>
          <a:ext cx="9937104" cy="2941645"/>
        </p:xfrm>
        <a:graphic>
          <a:graphicData uri="http://schemas.openxmlformats.org/drawingml/2006/table">
            <a:tbl>
              <a:tblPr/>
              <a:tblGrid>
                <a:gridCol w="938939"/>
                <a:gridCol w="1605525"/>
                <a:gridCol w="7392640"/>
              </a:tblGrid>
              <a:tr h="360040"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200" b="0" dirty="0">
                          <a:effectLst/>
                        </a:rPr>
                        <a:t>116.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200" b="1" dirty="0">
                          <a:solidFill>
                            <a:srgbClr val="7030A0"/>
                          </a:solidFill>
                          <a:effectLst/>
                        </a:rPr>
                        <a:t>31.01.1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200" b="0">
                          <a:effectLst/>
                        </a:rPr>
                        <a:t>Мебель для офисов и предприятий торговли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200" b="0">
                          <a:effectLst/>
                        </a:rPr>
                        <a:t>117.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200" b="1">
                          <a:solidFill>
                            <a:srgbClr val="7030A0"/>
                          </a:solidFill>
                          <a:effectLst/>
                        </a:rPr>
                        <a:t>31.02.10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200" b="0" dirty="0">
                          <a:effectLst/>
                        </a:rPr>
                        <a:t>Мебель кухонная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200" b="0" dirty="0" smtClean="0">
                          <a:effectLst/>
                        </a:rPr>
                        <a:t>118</a:t>
                      </a:r>
                      <a:endParaRPr lang="ru-RU" sz="2200" b="0" dirty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200" b="1" i="0" u="non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31.03.1</a:t>
                      </a:r>
                      <a:endParaRPr lang="ru-RU" sz="2200" b="1" u="none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200" b="0" dirty="0" smtClean="0">
                          <a:effectLst/>
                        </a:rPr>
                        <a:t>Матрасы</a:t>
                      </a:r>
                      <a:endParaRPr lang="ru-RU" sz="2200" b="0" dirty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496"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200" b="0" dirty="0">
                          <a:effectLst/>
                        </a:rPr>
                        <a:t>119.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200" b="1" dirty="0">
                          <a:solidFill>
                            <a:srgbClr val="7030A0"/>
                          </a:solidFill>
                          <a:effectLst/>
                        </a:rPr>
                        <a:t>31.09.11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200" b="0">
                          <a:effectLst/>
                        </a:rPr>
                        <a:t>Мебель металлическая, не включенная в другие группировки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744"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200" b="0">
                          <a:effectLst/>
                        </a:rPr>
                        <a:t>120.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200" b="1" dirty="0">
                          <a:solidFill>
                            <a:srgbClr val="7030A0"/>
                          </a:solidFill>
                          <a:effectLst/>
                        </a:rPr>
                        <a:t>31.09.12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200" b="0">
                          <a:effectLst/>
                        </a:rPr>
                        <a:t>Мебель деревянная для спальни, столовой и гостиной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200" b="0">
                          <a:effectLst/>
                        </a:rPr>
                        <a:t>121.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200" b="1" dirty="0">
                          <a:solidFill>
                            <a:srgbClr val="7030A0"/>
                          </a:solidFill>
                          <a:effectLst/>
                        </a:rPr>
                        <a:t>31.09.13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200" b="0">
                          <a:effectLst/>
                        </a:rPr>
                        <a:t>Мебель деревянная, не включенная в другие группировки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3461"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200" b="0" dirty="0">
                          <a:effectLst/>
                        </a:rPr>
                        <a:t>122.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2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31.09.14.110</a:t>
                      </a:r>
                      <a:endParaRPr lang="ru-RU" sz="2200" b="1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200" b="0" dirty="0">
                          <a:effectLst/>
                        </a:rPr>
                        <a:t>Мебель из пластмассовых материалов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432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23" y="2916213"/>
            <a:ext cx="11149151" cy="30578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75316" indent="-275316">
              <a:buFont typeface="Wingdings" panose="05000000000000000000" pitchFamily="2" charset="2"/>
              <a:buChar char="v"/>
            </a:pPr>
            <a:r>
              <a:rPr lang="ru-RU" sz="1927" b="1" dirty="0">
                <a:solidFill>
                  <a:srgbClr val="7030A0"/>
                </a:solidFill>
                <a:latin typeface="+mn-lt"/>
              </a:rPr>
              <a:t>все заказчики: </a:t>
            </a:r>
            <a:r>
              <a:rPr lang="ru-RU" sz="1927" dirty="0">
                <a:latin typeface="+mn-lt"/>
              </a:rPr>
              <a:t>если код </a:t>
            </a:r>
            <a:r>
              <a:rPr lang="ru-RU" sz="1927" b="1" dirty="0">
                <a:solidFill>
                  <a:srgbClr val="FF0000"/>
                </a:solidFill>
                <a:latin typeface="+mn-lt"/>
              </a:rPr>
              <a:t>в перечне </a:t>
            </a:r>
            <a:r>
              <a:rPr lang="ru-RU" sz="1927" dirty="0">
                <a:latin typeface="+mn-lt"/>
              </a:rPr>
              <a:t>– покупают российскую продукцию или продукцию предприятий из ЕАЭС. </a:t>
            </a:r>
          </a:p>
          <a:p>
            <a:r>
              <a:rPr lang="ru-RU" sz="1927" dirty="0">
                <a:latin typeface="+mn-lt"/>
              </a:rPr>
              <a:t>Участник предложит товар из другой страны – отклонить заявку. (п.1 постановления № 616).</a:t>
            </a:r>
          </a:p>
          <a:p>
            <a:pPr marL="330380" indent="-330380">
              <a:buFont typeface="Wingdings" panose="05000000000000000000" pitchFamily="2" charset="2"/>
              <a:buChar char="v"/>
            </a:pPr>
            <a:r>
              <a:rPr lang="ru-RU" sz="1927" b="1" dirty="0">
                <a:solidFill>
                  <a:srgbClr val="7030A0"/>
                </a:solidFill>
                <a:latin typeface="+mn-lt"/>
              </a:rPr>
              <a:t>для нужд обороны и безопасности: </a:t>
            </a:r>
            <a:r>
              <a:rPr lang="ru-RU" sz="1927" dirty="0">
                <a:latin typeface="+mn-lt"/>
              </a:rPr>
              <a:t>запрет устанавливают на </a:t>
            </a:r>
            <a:r>
              <a:rPr lang="ru-RU" sz="1927" b="1" dirty="0">
                <a:solidFill>
                  <a:srgbClr val="FF0000"/>
                </a:solidFill>
                <a:latin typeface="+mn-lt"/>
              </a:rPr>
              <a:t>все </a:t>
            </a:r>
            <a:r>
              <a:rPr lang="ru-RU" sz="1927" dirty="0">
                <a:latin typeface="+mn-lt"/>
              </a:rPr>
              <a:t>иностранные товары, а также</a:t>
            </a:r>
            <a:r>
              <a:rPr lang="ru-RU" sz="1927" b="1" u="sng" dirty="0">
                <a:solidFill>
                  <a:srgbClr val="00B050"/>
                </a:solidFill>
                <a:latin typeface="+mn-lt"/>
              </a:rPr>
              <a:t> на работы и услуги, которые выполняют иностранные лица </a:t>
            </a:r>
            <a:r>
              <a:rPr lang="ru-RU" sz="1927" dirty="0">
                <a:latin typeface="+mn-lt"/>
              </a:rPr>
              <a:t>(п.2 постановления № 616</a:t>
            </a:r>
            <a:r>
              <a:rPr lang="ru-RU" sz="1927" dirty="0" smtClean="0">
                <a:latin typeface="+mn-lt"/>
              </a:rPr>
              <a:t>).</a:t>
            </a:r>
          </a:p>
          <a:p>
            <a:pPr marL="330380" indent="-330380">
              <a:buFont typeface="Wingdings" panose="05000000000000000000" pitchFamily="2" charset="2"/>
              <a:buChar char="v"/>
            </a:pPr>
            <a:endParaRPr lang="ru-RU" sz="1927" dirty="0">
              <a:latin typeface="+mn-lt"/>
            </a:endParaRPr>
          </a:p>
          <a:p>
            <a:r>
              <a:rPr lang="ru-RU" sz="1927" dirty="0">
                <a:latin typeface="+mn-lt"/>
              </a:rPr>
              <a:t>Дополнительное правило (</a:t>
            </a:r>
            <a:r>
              <a:rPr lang="ru-RU" sz="1927" b="1" dirty="0">
                <a:solidFill>
                  <a:srgbClr val="7030A0"/>
                </a:solidFill>
                <a:latin typeface="+mn-lt"/>
              </a:rPr>
              <a:t>для всех и обороны</a:t>
            </a:r>
            <a:r>
              <a:rPr lang="ru-RU" sz="1927" dirty="0">
                <a:latin typeface="+mn-lt"/>
              </a:rPr>
              <a:t>) запреты распространяются также на продукцию:</a:t>
            </a:r>
          </a:p>
          <a:p>
            <a:pPr marL="330380" indent="-330380">
              <a:buFont typeface="Arial" panose="020B0604020202020204" pitchFamily="34" charset="0"/>
              <a:buChar char="•"/>
            </a:pPr>
            <a:r>
              <a:rPr lang="ru-RU" sz="1927" b="1" u="sng" dirty="0">
                <a:solidFill>
                  <a:srgbClr val="00B050"/>
                </a:solidFill>
                <a:latin typeface="+mn-lt"/>
              </a:rPr>
              <a:t>поставляемую</a:t>
            </a:r>
            <a:r>
              <a:rPr lang="ru-RU" sz="1927" dirty="0">
                <a:latin typeface="+mn-lt"/>
              </a:rPr>
              <a:t> при выполнении работ или услуг, </a:t>
            </a:r>
          </a:p>
          <a:p>
            <a:pPr marL="330380" indent="-330380">
              <a:buFont typeface="Arial" panose="020B0604020202020204" pitchFamily="34" charset="0"/>
              <a:buChar char="•"/>
            </a:pPr>
            <a:r>
              <a:rPr lang="ru-RU" sz="1927" dirty="0">
                <a:latin typeface="+mn-lt"/>
              </a:rPr>
              <a:t>товары, передаваемые </a:t>
            </a:r>
            <a:r>
              <a:rPr lang="ru-RU" sz="1927" b="1" u="sng" dirty="0">
                <a:solidFill>
                  <a:srgbClr val="00B050"/>
                </a:solidFill>
                <a:latin typeface="+mn-lt"/>
              </a:rPr>
              <a:t>в аренду или лизинг</a:t>
            </a:r>
          </a:p>
          <a:p>
            <a:pPr algn="r"/>
            <a:r>
              <a:rPr lang="ru-RU" sz="1927" i="1" u="sng" dirty="0">
                <a:latin typeface="+mn-lt"/>
              </a:rPr>
              <a:t>п.4 постановления № 616</a:t>
            </a:r>
            <a:r>
              <a:rPr lang="ru-RU" sz="1927" u="sng" dirty="0" smtClean="0">
                <a:latin typeface="+mn-lt"/>
              </a:rPr>
              <a:t>.</a:t>
            </a:r>
            <a:endParaRPr lang="ru-RU" sz="1927" u="sng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23" y="2068461"/>
            <a:ext cx="10376693" cy="6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0380" indent="-33038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120" dirty="0" smtClean="0">
                <a:latin typeface="+mn-lt"/>
              </a:rPr>
              <a:t>отдельные </a:t>
            </a:r>
            <a:r>
              <a:rPr lang="ru-RU" sz="2120" dirty="0">
                <a:latin typeface="+mn-lt"/>
              </a:rPr>
              <a:t>виды промышленных товаров </a:t>
            </a:r>
            <a:r>
              <a:rPr lang="ru-RU" sz="2120" b="1" dirty="0">
                <a:solidFill>
                  <a:srgbClr val="FF0000"/>
                </a:solidFill>
                <a:latin typeface="+mn-lt"/>
              </a:rPr>
              <a:t>по перечню </a:t>
            </a:r>
            <a:r>
              <a:rPr lang="ru-RU" sz="2120" b="1" u="sng" dirty="0">
                <a:solidFill>
                  <a:srgbClr val="0070C0"/>
                </a:solidFill>
                <a:latin typeface="+mn-lt"/>
              </a:rPr>
              <a:t>для всех заказчиков </a:t>
            </a:r>
          </a:p>
          <a:p>
            <a:pPr marL="330380" indent="-33038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120" b="1" dirty="0">
                <a:solidFill>
                  <a:srgbClr val="FF0000"/>
                </a:solidFill>
                <a:latin typeface="+mn-lt"/>
              </a:rPr>
              <a:t>все</a:t>
            </a:r>
            <a:r>
              <a:rPr lang="ru-RU" sz="212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120" b="1" dirty="0">
                <a:solidFill>
                  <a:srgbClr val="0070C0"/>
                </a:solidFill>
                <a:latin typeface="+mn-lt"/>
              </a:rPr>
              <a:t>промышленные</a:t>
            </a:r>
            <a:r>
              <a:rPr lang="ru-RU" sz="2120" dirty="0">
                <a:latin typeface="+mn-lt"/>
              </a:rPr>
              <a:t> товары </a:t>
            </a:r>
            <a:r>
              <a:rPr lang="ru-RU" sz="2120" b="1" dirty="0">
                <a:solidFill>
                  <a:srgbClr val="FF0000"/>
                </a:solidFill>
                <a:latin typeface="+mn-lt"/>
              </a:rPr>
              <a:t>для нужд обороны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23" y="6392712"/>
            <a:ext cx="7431104" cy="3024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376" b="1" kern="100" dirty="0" err="1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Пратура</a:t>
            </a:r>
            <a:r>
              <a:rPr lang="ru-RU" sz="1376" b="1" kern="100" dirty="0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 О.С. /</a:t>
            </a:r>
            <a:r>
              <a:rPr lang="en-US" sz="1376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www</a:t>
            </a:r>
            <a:r>
              <a:rPr lang="ru-RU" sz="1376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ru-RU" sz="1376" b="1" kern="100" dirty="0" err="1">
                <a:solidFill>
                  <a:schemeClr val="bg1"/>
                </a:solidFill>
                <a:latin typeface="Calibri" panose="020F0502020204030204" pitchFamily="34" charset="0"/>
              </a:rPr>
              <a:t>ольгапратура.рф</a:t>
            </a:r>
            <a:r>
              <a:rPr lang="ru-RU" sz="1376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/  тел: 8 (928) 77-22-324 / ospratura@gmail.com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5123" y="57200"/>
            <a:ext cx="109196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n-lt"/>
              </a:rPr>
              <a:t>Постановление Правительства РФ от 30.04.2020 № 616 </a:t>
            </a:r>
            <a:r>
              <a:rPr lang="ru-RU" dirty="0">
                <a:latin typeface="+mn-lt"/>
              </a:rPr>
              <a:t>«Об установлении запрета на допуск промышленных товаров, происходящих из иностранных государств, для целей осуществления закупок для государственных и муниципальных нужд, а также промышленных товаров, происходящих из иностранных государств, работ (услуг), выполняемых (оказываемых) иностранными лицами, для целей осуществления закупок для нужд обороны страны и безопасности государства»</a:t>
            </a:r>
          </a:p>
        </p:txBody>
      </p:sp>
    </p:spTree>
    <p:extLst>
      <p:ext uri="{BB962C8B-B14F-4D97-AF65-F5344CB8AC3E}">
        <p14:creationId xmlns:p14="http://schemas.microsoft.com/office/powerpoint/2010/main" val="330552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04" y="395933"/>
            <a:ext cx="33843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Roboto"/>
              </a:rPr>
              <a:t>Посмотреть видео </a:t>
            </a:r>
          </a:p>
          <a:p>
            <a:endParaRPr lang="ru-RU" dirty="0" smtClean="0">
              <a:latin typeface="Roboto"/>
            </a:endParaRPr>
          </a:p>
          <a:p>
            <a:r>
              <a:rPr lang="ru-RU" b="1" dirty="0" smtClean="0">
                <a:latin typeface="Roboto"/>
              </a:rPr>
              <a:t>Канал «</a:t>
            </a:r>
            <a:r>
              <a:rPr lang="ru-RU" b="1" dirty="0" smtClean="0"/>
              <a:t>ЭТП </a:t>
            </a:r>
            <a:r>
              <a:rPr lang="ru-RU" b="1" dirty="0"/>
              <a:t>РАД </a:t>
            </a:r>
            <a:r>
              <a:rPr lang="en-US" b="1" dirty="0" smtClean="0"/>
              <a:t>Lot-online</a:t>
            </a:r>
            <a:r>
              <a:rPr lang="ru-RU" b="1" dirty="0" smtClean="0"/>
              <a:t>»</a:t>
            </a:r>
            <a:endParaRPr lang="ru-RU" b="1" dirty="0" smtClean="0">
              <a:latin typeface="Roboto"/>
            </a:endParaRPr>
          </a:p>
          <a:p>
            <a:endParaRPr lang="ru-RU" dirty="0">
              <a:latin typeface="Roboto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Roboto"/>
              </a:rPr>
              <a:t>Видео - Национальный </a:t>
            </a:r>
            <a:r>
              <a:rPr lang="ru-RU" b="1" dirty="0">
                <a:solidFill>
                  <a:srgbClr val="7030A0"/>
                </a:solidFill>
                <a:latin typeface="Roboto"/>
              </a:rPr>
              <a:t>режим в сфере закупок: актуальные </a:t>
            </a:r>
            <a:r>
              <a:rPr lang="ru-RU" b="1" dirty="0" smtClean="0">
                <a:solidFill>
                  <a:srgbClr val="7030A0"/>
                </a:solidFill>
                <a:latin typeface="Roboto"/>
              </a:rPr>
              <a:t>вопросы </a:t>
            </a:r>
          </a:p>
          <a:p>
            <a:endParaRPr lang="ru-RU" b="1" dirty="0">
              <a:solidFill>
                <a:srgbClr val="7030A0"/>
              </a:solidFill>
              <a:latin typeface="Roboto"/>
              <a:hlinkClick r:id="rId2"/>
            </a:endParaRPr>
          </a:p>
          <a:p>
            <a:r>
              <a:rPr lang="en-US" dirty="0" smtClean="0">
                <a:latin typeface="Roboto"/>
                <a:hlinkClick r:id="rId2"/>
              </a:rPr>
              <a:t>https</a:t>
            </a:r>
            <a:r>
              <a:rPr lang="en-US" dirty="0">
                <a:latin typeface="Roboto"/>
                <a:hlinkClick r:id="rId2"/>
              </a:rPr>
              <a:t>://</a:t>
            </a:r>
            <a:r>
              <a:rPr lang="en-US" dirty="0" smtClean="0">
                <a:latin typeface="Roboto"/>
                <a:hlinkClick r:id="rId2"/>
              </a:rPr>
              <a:t>www.youtube.com/watch?v=FnO_fPwduJ4</a:t>
            </a:r>
            <a:r>
              <a:rPr lang="ru-RU" dirty="0" smtClean="0">
                <a:latin typeface="Roboto"/>
              </a:rPr>
              <a:t> </a:t>
            </a:r>
          </a:p>
          <a:p>
            <a:endParaRPr lang="ru-RU" dirty="0" smtClean="0">
              <a:latin typeface="Roboto"/>
            </a:endParaRPr>
          </a:p>
          <a:p>
            <a:r>
              <a:rPr lang="ru-RU" dirty="0"/>
              <a:t>Олег Гурин — преподаватель-практик, главный редактор журнала "ПРОГОСЗАКАЗ.РФ</a:t>
            </a:r>
            <a:r>
              <a:rPr lang="ru-RU" dirty="0" smtClean="0"/>
              <a:t>"</a:t>
            </a:r>
            <a:endParaRPr lang="ru-RU" b="0" i="0" dirty="0">
              <a:effectLst/>
              <a:latin typeface="Roboto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20" y="251917"/>
            <a:ext cx="7723809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578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12" y="179909"/>
            <a:ext cx="8142857" cy="2971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48" y="1476053"/>
            <a:ext cx="8667902" cy="536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700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51" y="0"/>
            <a:ext cx="10952186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63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31" y="173062"/>
            <a:ext cx="148831" cy="649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37" y="173064"/>
            <a:ext cx="1831444" cy="58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2620082" y="186456"/>
            <a:ext cx="9029663" cy="30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525" dirty="0">
                <a:solidFill>
                  <a:srgbClr val="31859C"/>
                </a:solidFill>
              </a:rPr>
              <a:t>«Эконом-Эксперт» - </a:t>
            </a:r>
            <a:r>
              <a:rPr lang="ru-RU" altLang="ru-RU" sz="2525" dirty="0">
                <a:solidFill>
                  <a:schemeClr val="accent5">
                    <a:lumMod val="50000"/>
                  </a:schemeClr>
                </a:solidFill>
              </a:rPr>
              <a:t>программа для ведения закупок. </a:t>
            </a:r>
          </a:p>
          <a:p>
            <a:r>
              <a:rPr lang="ru-RU" altLang="ru-RU" sz="2525" dirty="0">
                <a:solidFill>
                  <a:schemeClr val="accent5">
                    <a:lumMod val="50000"/>
                  </a:schemeClr>
                </a:solidFill>
              </a:rPr>
              <a:t>Она поможет сэкономить время и убережет от штрафов </a:t>
            </a:r>
          </a:p>
          <a:p>
            <a:r>
              <a:rPr lang="ru-RU" altLang="ru-RU" sz="2652" dirty="0">
                <a:solidFill>
                  <a:srgbClr val="31859C"/>
                </a:solidFill>
              </a:rPr>
              <a:t>Вы можете связаться с нами:</a:t>
            </a:r>
            <a:endParaRPr lang="en-US" altLang="ru-RU" sz="2652" dirty="0">
              <a:solidFill>
                <a:srgbClr val="31859C"/>
              </a:solidFill>
            </a:endParaRPr>
          </a:p>
          <a:p>
            <a:endParaRPr lang="ru-RU" altLang="ru-RU" sz="2273" b="1" dirty="0">
              <a:solidFill>
                <a:srgbClr val="31859C"/>
              </a:solidFill>
            </a:endParaRPr>
          </a:p>
          <a:p>
            <a:pPr algn="ctr"/>
            <a:r>
              <a:rPr lang="ru-RU" sz="3788" b="1" dirty="0">
                <a:solidFill>
                  <a:srgbClr val="FF0000"/>
                </a:solidFill>
              </a:rPr>
              <a:t>8 800 600 26 50/ 8 342 299 50 19</a:t>
            </a:r>
          </a:p>
          <a:p>
            <a:pPr algn="ctr"/>
            <a:r>
              <a:rPr lang="en-US" altLang="ru-RU" sz="3409" dirty="0">
                <a:solidFill>
                  <a:srgbClr val="31859C"/>
                </a:solidFill>
                <a:hlinkClick r:id="rId4"/>
              </a:rPr>
              <a:t>info@persis.ru</a:t>
            </a:r>
            <a:endParaRPr lang="ru-RU" altLang="ru-RU" sz="3409" dirty="0">
              <a:solidFill>
                <a:srgbClr val="31859C"/>
              </a:solidFill>
            </a:endParaRPr>
          </a:p>
          <a:p>
            <a:pPr algn="ctr"/>
            <a:r>
              <a:rPr lang="ru-RU" sz="1961" dirty="0">
                <a:solidFill>
                  <a:schemeClr val="tx1"/>
                </a:solidFill>
              </a:rPr>
              <a:t>Работаем с 6:00 - 17:00 по Москве</a:t>
            </a:r>
            <a:endParaRPr lang="ru-RU" altLang="ru-RU" sz="1961" b="1" dirty="0">
              <a:solidFill>
                <a:schemeClr val="tx1"/>
              </a:solidFill>
            </a:endParaRPr>
          </a:p>
        </p:txBody>
      </p:sp>
      <p:sp>
        <p:nvSpPr>
          <p:cNvPr id="12293" name="TextBox 2"/>
          <p:cNvSpPr txBox="1">
            <a:spLocks noChangeArrowheads="1"/>
          </p:cNvSpPr>
          <p:nvPr/>
        </p:nvSpPr>
        <p:spPr bwMode="auto">
          <a:xfrm>
            <a:off x="4180585" y="5948232"/>
            <a:ext cx="4639299" cy="25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042" b="1" dirty="0">
                <a:solidFill>
                  <a:srgbClr val="215968"/>
                </a:solidFill>
              </a:rPr>
              <a:t>ООО «</a:t>
            </a:r>
            <a:r>
              <a:rPr lang="ru-RU" altLang="ru-RU" sz="1042" b="1" dirty="0" err="1">
                <a:solidFill>
                  <a:srgbClr val="215968"/>
                </a:solidFill>
              </a:rPr>
              <a:t>Персис</a:t>
            </a:r>
            <a:r>
              <a:rPr lang="ru-RU" altLang="ru-RU" sz="1042" b="1" dirty="0">
                <a:solidFill>
                  <a:srgbClr val="215968"/>
                </a:solidFill>
              </a:rPr>
              <a:t>», Т: </a:t>
            </a:r>
            <a:r>
              <a:rPr lang="ru-RU" sz="1042" b="1" dirty="0">
                <a:solidFill>
                  <a:srgbClr val="FF0000"/>
                </a:solidFill>
              </a:rPr>
              <a:t>8 800 600 26 50</a:t>
            </a:r>
            <a:r>
              <a:rPr lang="ru-RU" altLang="ru-RU" sz="1042" b="1" dirty="0">
                <a:solidFill>
                  <a:srgbClr val="215968"/>
                </a:solidFill>
              </a:rPr>
              <a:t>, </a:t>
            </a:r>
            <a:r>
              <a:rPr lang="en-US" altLang="ru-RU" sz="1042" b="1" dirty="0">
                <a:solidFill>
                  <a:srgbClr val="215968"/>
                </a:solidFill>
              </a:rPr>
              <a:t>e-mail</a:t>
            </a:r>
            <a:r>
              <a:rPr lang="ru-RU" altLang="ru-RU" sz="1042" b="1" dirty="0">
                <a:solidFill>
                  <a:srgbClr val="215968"/>
                </a:solidFill>
              </a:rPr>
              <a:t>: </a:t>
            </a:r>
            <a:r>
              <a:rPr lang="en-US" altLang="ru-RU" sz="1042" b="1" dirty="0">
                <a:solidFill>
                  <a:srgbClr val="215968"/>
                </a:solidFill>
              </a:rPr>
              <a:t>info@persis.ru</a:t>
            </a:r>
            <a:endParaRPr lang="ru-RU" altLang="ru-RU" sz="1042" b="1" dirty="0">
              <a:solidFill>
                <a:srgbClr val="21596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5037" y="3218106"/>
            <a:ext cx="9596684" cy="271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42" dirty="0"/>
              <a:t>Группа ВК: </a:t>
            </a:r>
          </a:p>
          <a:p>
            <a:r>
              <a:rPr lang="ru-RU" sz="2842" u="sng" dirty="0">
                <a:hlinkClick r:id="rId5"/>
              </a:rPr>
              <a:t>https://vk.com/per_sis</a:t>
            </a:r>
            <a:endParaRPr lang="ru-RU" sz="2842" dirty="0"/>
          </a:p>
          <a:p>
            <a:r>
              <a:rPr lang="ru-RU" sz="2842" dirty="0"/>
              <a:t>Сайт продукта: </a:t>
            </a:r>
          </a:p>
          <a:p>
            <a:r>
              <a:rPr lang="ru-RU" sz="2842" u="sng" dirty="0">
                <a:hlinkClick r:id="rId6"/>
              </a:rPr>
              <a:t>https://zakupki44fz.ru/ekonomexpert/</a:t>
            </a:r>
            <a:endParaRPr lang="ru-RU" sz="2842" dirty="0"/>
          </a:p>
          <a:p>
            <a:r>
              <a:rPr lang="ru-RU" sz="2842" dirty="0"/>
              <a:t>Канал на </a:t>
            </a:r>
            <a:r>
              <a:rPr lang="ru-RU" sz="2842" dirty="0" err="1"/>
              <a:t>Ютюбе</a:t>
            </a:r>
            <a:r>
              <a:rPr lang="ru-RU" sz="2842" dirty="0"/>
              <a:t>: </a:t>
            </a:r>
          </a:p>
          <a:p>
            <a:r>
              <a:rPr lang="ru-RU" sz="2842" u="sng" dirty="0">
                <a:hlinkClick r:id="rId7"/>
              </a:rPr>
              <a:t>https://www.youtube.com/user/EkonomExpert</a:t>
            </a:r>
            <a:endParaRPr lang="ru-RU" sz="2842" dirty="0"/>
          </a:p>
        </p:txBody>
      </p:sp>
    </p:spTree>
    <p:extLst>
      <p:ext uri="{BB962C8B-B14F-4D97-AF65-F5344CB8AC3E}">
        <p14:creationId xmlns:p14="http://schemas.microsoft.com/office/powerpoint/2010/main" val="321092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496" y="231592"/>
            <a:ext cx="10297144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n-lt"/>
              </a:rPr>
              <a:t>Нужно </a:t>
            </a:r>
            <a:r>
              <a:rPr lang="ru-RU" sz="2000" dirty="0">
                <a:latin typeface="+mn-lt"/>
              </a:rPr>
              <a:t>ли проверять информацию из выписки на соответствие спецификации во время рассмотрения заявок? Например, в выписке </a:t>
            </a:r>
            <a:r>
              <a:rPr lang="ru-RU" sz="2000" dirty="0" smtClean="0">
                <a:latin typeface="+mn-lt"/>
              </a:rPr>
              <a:t>указан </a:t>
            </a:r>
            <a:r>
              <a:rPr lang="ru-RU" sz="2000" dirty="0">
                <a:latin typeface="+mn-lt"/>
              </a:rPr>
              <a:t>конкретный товар (костюм женский Виват), но он по своим характеристикам не подходит.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7512" y="1247255"/>
            <a:ext cx="112332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>
                <a:latin typeface="+mn-lt"/>
              </a:rPr>
              <a:t>В постановлении № 616 прямо не указана обязанность проверять выписку (код ОКПД2, срок действия, соответствие товара из заявки сведениями выписки и </a:t>
            </a:r>
            <a:r>
              <a:rPr lang="ru-RU" sz="2000" dirty="0" err="1">
                <a:latin typeface="+mn-lt"/>
              </a:rPr>
              <a:t>т.д</a:t>
            </a:r>
            <a:r>
              <a:rPr lang="ru-RU" sz="2000" dirty="0">
                <a:latin typeface="+mn-lt"/>
              </a:rPr>
              <a:t>). </a:t>
            </a:r>
            <a:endParaRPr lang="ru-RU" sz="2000" dirty="0" smtClean="0">
              <a:latin typeface="+mn-lt"/>
            </a:endParaRPr>
          </a:p>
          <a:p>
            <a:pPr indent="457200"/>
            <a:r>
              <a:rPr lang="ru-RU" sz="2000" dirty="0" smtClean="0">
                <a:latin typeface="+mn-lt"/>
              </a:rPr>
              <a:t>Есть </a:t>
            </a:r>
            <a:r>
              <a:rPr lang="ru-RU" sz="2000" dirty="0">
                <a:latin typeface="+mn-lt"/>
              </a:rPr>
              <a:t>только обязанность соотнести количество баллов по товарам, по которым их </a:t>
            </a:r>
            <a:r>
              <a:rPr lang="ru-RU" sz="2000" dirty="0" smtClean="0">
                <a:latin typeface="+mn-lt"/>
              </a:rPr>
              <a:t>начисляют (п.10 </a:t>
            </a:r>
            <a:r>
              <a:rPr lang="ru-RU" sz="2000" dirty="0">
                <a:latin typeface="+mn-lt"/>
              </a:rPr>
              <a:t>постановление № 616). </a:t>
            </a:r>
            <a:endParaRPr lang="ru-RU" sz="2000" dirty="0" smtClean="0">
              <a:latin typeface="+mn-lt"/>
            </a:endParaRPr>
          </a:p>
          <a:p>
            <a:pPr indent="457200"/>
            <a:r>
              <a:rPr lang="ru-RU" sz="2000" dirty="0" smtClean="0">
                <a:latin typeface="+mn-lt"/>
              </a:rPr>
              <a:t>Формально </a:t>
            </a:r>
            <a:r>
              <a:rPr lang="ru-RU" sz="2000" dirty="0">
                <a:latin typeface="+mn-lt"/>
              </a:rPr>
              <a:t>по постановлению заказчик должен оценивать только наличие или отсутствие выписки в заявке. Но заказчики делают такие проверки и отклоняют заявки, если данные по характеристикам не соответствуют или срок действия выписки истек на момент рассмотрения заявки. Отклонить вы можете, если ваш халат по характеристикам не соответствует указанным параметрам в выписке. </a:t>
            </a:r>
            <a:endParaRPr lang="ru-RU" sz="2000" dirty="0" smtClean="0">
              <a:latin typeface="+mn-lt"/>
            </a:endParaRPr>
          </a:p>
          <a:p>
            <a:pPr indent="457200"/>
            <a:r>
              <a:rPr lang="ru-RU" sz="2000" dirty="0" smtClean="0">
                <a:latin typeface="+mn-lt"/>
              </a:rPr>
              <a:t>Можно </a:t>
            </a:r>
            <a:r>
              <a:rPr lang="ru-RU" sz="2000" dirty="0">
                <a:latin typeface="+mn-lt"/>
              </a:rPr>
              <a:t>проверить костюм Виват на сайте производителя или в ином источнике на соответствие вашим фактическим параметрам из закупки.</a:t>
            </a:r>
          </a:p>
          <a:p>
            <a:pPr indent="457200"/>
            <a:r>
              <a:rPr lang="ru-RU" sz="2000" dirty="0">
                <a:latin typeface="+mn-lt"/>
              </a:rPr>
              <a:t>Если поставщик предоставляет выписку из реестра конкретного товара, он обязан поставить товар именно этого производителя, указанного в выписке. Закупают товар только у указанного в реестре производителя под указанным реестровым номером. Выписка подтверждает статус страны, производителя, бренд того товара, который будет поставлен позже. Иначе смысл в выписках теряется, если предоставлять любую подходящую.</a:t>
            </a:r>
          </a:p>
        </p:txBody>
      </p:sp>
    </p:spTree>
    <p:extLst>
      <p:ext uri="{BB962C8B-B14F-4D97-AF65-F5344CB8AC3E}">
        <p14:creationId xmlns:p14="http://schemas.microsoft.com/office/powerpoint/2010/main" val="30154930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/>
          </p:nvPr>
        </p:nvGraphicFramePr>
        <p:xfrm>
          <a:off x="601707" y="182155"/>
          <a:ext cx="10650391" cy="581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2846" y="6461057"/>
            <a:ext cx="7580141" cy="3085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4" b="1" kern="100" dirty="0" err="1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Пратура</a:t>
            </a:r>
            <a:r>
              <a:rPr lang="ru-RU" sz="1404" b="1" kern="100" dirty="0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 О.С. /</a:t>
            </a:r>
            <a:r>
              <a:rPr lang="en-US" sz="1404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www</a:t>
            </a:r>
            <a:r>
              <a:rPr lang="ru-RU" sz="1404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ru-RU" sz="1404" b="1" kern="100" dirty="0" err="1">
                <a:solidFill>
                  <a:schemeClr val="bg1"/>
                </a:solidFill>
                <a:latin typeface="Calibri" panose="020F0502020204030204" pitchFamily="34" charset="0"/>
              </a:rPr>
              <a:t>ольгапратура.рф</a:t>
            </a:r>
            <a:r>
              <a:rPr lang="ru-RU" sz="1404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/  тел: 8 (928) 77-22-324 / ospratura@gmail.com</a:t>
            </a:r>
          </a:p>
        </p:txBody>
      </p:sp>
    </p:spTree>
    <p:extLst>
      <p:ext uri="{BB962C8B-B14F-4D97-AF65-F5344CB8AC3E}">
        <p14:creationId xmlns:p14="http://schemas.microsoft.com/office/powerpoint/2010/main" val="39407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776286"/>
              </p:ext>
            </p:extLst>
          </p:nvPr>
        </p:nvGraphicFramePr>
        <p:xfrm>
          <a:off x="416788" y="978327"/>
          <a:ext cx="11233248" cy="1076936"/>
        </p:xfrm>
        <a:graphic>
          <a:graphicData uri="http://schemas.openxmlformats.org/drawingml/2006/table">
            <a:tbl>
              <a:tblPr/>
              <a:tblGrid>
                <a:gridCol w="2517798"/>
                <a:gridCol w="8715450"/>
              </a:tblGrid>
              <a:tr h="284385">
                <a:tc>
                  <a:txBody>
                    <a:bodyPr/>
                    <a:lstStyle/>
                    <a:p>
                      <a:pPr indent="0" algn="l"/>
                      <a:r>
                        <a:rPr lang="ru-RU" sz="2200" dirty="0">
                          <a:effectLst/>
                        </a:rPr>
                        <a:t>Код </a:t>
                      </a:r>
                      <a:r>
                        <a:rPr lang="ru-RU" sz="2200" u="none" strike="noStrike" dirty="0">
                          <a:solidFill>
                            <a:srgbClr val="3272C0"/>
                          </a:solidFill>
                          <a:effectLst/>
                        </a:rPr>
                        <a:t>ОКПД 2</a:t>
                      </a:r>
                      <a:endParaRPr lang="ru-RU" sz="2200" dirty="0">
                        <a:effectLst/>
                      </a:endParaRPr>
                    </a:p>
                  </a:txBody>
                  <a:tcPr marL="71096" marR="71096" marT="35548" marB="35548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ru-RU" sz="2200" b="1" dirty="0">
                          <a:effectLst/>
                        </a:rPr>
                        <a:t>Виды продукции и </a:t>
                      </a:r>
                      <a:r>
                        <a:rPr lang="ru-RU" sz="2200" b="1" dirty="0" smtClean="0">
                          <a:effectLst/>
                        </a:rPr>
                        <a:t>услуг – ПП 649 (ст.28)</a:t>
                      </a:r>
                      <a:endParaRPr lang="ru-RU" sz="2200" b="1" dirty="0">
                        <a:effectLst/>
                      </a:endParaRPr>
                    </a:p>
                  </a:txBody>
                  <a:tcPr marL="71096" marR="71096" marT="35548" marB="355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85">
                <a:tc>
                  <a:txBody>
                    <a:bodyPr/>
                    <a:lstStyle/>
                    <a:p>
                      <a:pPr marL="38100" marR="38100" algn="ctr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200" u="sng" dirty="0" smtClean="0">
                          <a:solidFill>
                            <a:srgbClr val="7030A0"/>
                          </a:solidFill>
                          <a:effectLst/>
                        </a:rPr>
                        <a:t>31.09.12.121 </a:t>
                      </a:r>
                      <a:endParaRPr lang="ru-RU" sz="2200" u="sng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200" b="0">
                          <a:effectLst/>
                        </a:rPr>
                        <a:t>Кровати деревянные для взрослых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2193">
                <a:tc>
                  <a:txBody>
                    <a:bodyPr/>
                    <a:lstStyle/>
                    <a:p>
                      <a:pPr marL="38100" marR="38100" algn="ctr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200" u="sng" strike="noStrike" dirty="0">
                          <a:solidFill>
                            <a:srgbClr val="7030A0"/>
                          </a:solidFill>
                          <a:effectLst/>
                        </a:rPr>
                        <a:t>31.09.12.124</a:t>
                      </a:r>
                      <a:endParaRPr lang="ru-RU" sz="2200" u="sng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200" b="0" dirty="0">
                          <a:effectLst/>
                        </a:rPr>
                        <a:t>Тумбы деревянные для спальни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867435"/>
              </p:ext>
            </p:extLst>
          </p:nvPr>
        </p:nvGraphicFramePr>
        <p:xfrm>
          <a:off x="575544" y="3636293"/>
          <a:ext cx="10335826" cy="803822"/>
        </p:xfrm>
        <a:graphic>
          <a:graphicData uri="http://schemas.openxmlformats.org/drawingml/2006/table">
            <a:tbl>
              <a:tblPr/>
              <a:tblGrid>
                <a:gridCol w="2176841"/>
                <a:gridCol w="8158985"/>
              </a:tblGrid>
              <a:tr h="250986">
                <a:tc>
                  <a:txBody>
                    <a:bodyPr/>
                    <a:lstStyle/>
                    <a:p>
                      <a:pPr indent="0" algn="ctr"/>
                      <a:r>
                        <a:rPr lang="ru-RU" sz="2200" dirty="0">
                          <a:effectLst/>
                        </a:rPr>
                        <a:t>Код по </a:t>
                      </a:r>
                      <a:r>
                        <a:rPr lang="ru-RU" sz="2200" dirty="0" smtClean="0">
                          <a:effectLst/>
                        </a:rPr>
                        <a:t>ОКПД 2</a:t>
                      </a:r>
                      <a:r>
                        <a:rPr lang="ru-RU" sz="2200" baseline="0" dirty="0" smtClean="0">
                          <a:effectLst/>
                        </a:rPr>
                        <a:t> </a:t>
                      </a:r>
                      <a:endParaRPr lang="ru-RU" sz="2200" dirty="0">
                        <a:effectLst/>
                      </a:endParaRPr>
                    </a:p>
                  </a:txBody>
                  <a:tcPr marL="41821" marR="41821" marT="20911" marB="20911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2200" b="1" dirty="0">
                          <a:effectLst/>
                        </a:rPr>
                        <a:t>Наименование товаров и </a:t>
                      </a:r>
                      <a:r>
                        <a:rPr lang="ru-RU" sz="2200" b="1" dirty="0" smtClean="0">
                          <a:effectLst/>
                        </a:rPr>
                        <a:t>услуг – ПП 341 (ст.29)</a:t>
                      </a:r>
                      <a:endParaRPr lang="ru-RU" sz="2200" b="1" dirty="0">
                        <a:effectLst/>
                      </a:endParaRPr>
                    </a:p>
                  </a:txBody>
                  <a:tcPr marL="41821" marR="41821" marT="20911" marB="209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46">
                <a:tc>
                  <a:txBody>
                    <a:bodyPr/>
                    <a:lstStyle/>
                    <a:p>
                      <a:pPr indent="0"/>
                      <a:r>
                        <a:rPr lang="ru-RU" sz="2200" u="none" strike="noStrike" dirty="0">
                          <a:solidFill>
                            <a:srgbClr val="3272C0"/>
                          </a:solidFill>
                          <a:effectLst/>
                        </a:rPr>
                        <a:t>31.01.1</a:t>
                      </a:r>
                      <a:endParaRPr lang="ru-RU" sz="22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2200" dirty="0">
                          <a:effectLst/>
                        </a:rPr>
                        <a:t>Мебель для офисов и предприятий торговли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2846" y="6461057"/>
            <a:ext cx="7580141" cy="3085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4" b="1" kern="100" dirty="0" err="1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Пратура</a:t>
            </a:r>
            <a:r>
              <a:rPr lang="ru-RU" sz="1404" b="1" kern="100" dirty="0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 О.С. /</a:t>
            </a:r>
            <a:r>
              <a:rPr lang="en-US" sz="1404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www</a:t>
            </a:r>
            <a:r>
              <a:rPr lang="ru-RU" sz="1404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ru-RU" sz="1404" b="1" kern="100" dirty="0" err="1">
                <a:solidFill>
                  <a:schemeClr val="bg1"/>
                </a:solidFill>
                <a:latin typeface="Calibri" panose="020F0502020204030204" pitchFamily="34" charset="0"/>
              </a:rPr>
              <a:t>ольгапратура.рф</a:t>
            </a:r>
            <a:r>
              <a:rPr lang="ru-RU" sz="1404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/  тел: 8 (928) 77-22-324 / ospratura@gmail.com</a:t>
            </a:r>
          </a:p>
        </p:txBody>
      </p:sp>
    </p:spTree>
    <p:extLst>
      <p:ext uri="{BB962C8B-B14F-4D97-AF65-F5344CB8AC3E}">
        <p14:creationId xmlns:p14="http://schemas.microsoft.com/office/powerpoint/2010/main" val="90974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846" y="827981"/>
            <a:ext cx="11088548" cy="44781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900" dirty="0">
                <a:latin typeface="+mn-lt"/>
              </a:rPr>
              <a:t>Заказчик не обязан специально формировать объект закупки исключительно для УПУИС/ОИ. В целях реализации порядка предоставления преимуществ УПУИС/ОИ рекомендует формировать объект закупки в рамках одной процедуры закупки, состоящий только из товаров, включенных в перечень ТРУ, утвержденный ПП РФ № 649 либо ПП РФ № 341.</a:t>
            </a:r>
          </a:p>
          <a:p>
            <a:r>
              <a:rPr lang="ru-RU" sz="1900" dirty="0">
                <a:latin typeface="+mn-lt"/>
              </a:rPr>
              <a:t>«Смешанный» объект закупки - совершению административного правонарушения, предусмотренного ч. 4.2 ст. 7.30 КоАП РФ, как минимум:</a:t>
            </a:r>
          </a:p>
          <a:p>
            <a:r>
              <a:rPr lang="ru-RU" sz="1900" dirty="0">
                <a:latin typeface="+mn-lt"/>
              </a:rPr>
              <a:t>• если заказчик установит в извещении и документации о закупке преимущества для УПУИС или ОИ, это будет незаконно в отношении товаров, которые не подпадают под действие ПП РФ № 649 либо ПП РФ № 341;</a:t>
            </a:r>
          </a:p>
          <a:p>
            <a:r>
              <a:rPr lang="ru-RU" sz="1900" dirty="0">
                <a:latin typeface="+mn-lt"/>
              </a:rPr>
              <a:t>• если заказчик не установит в извещении и документации о закупке преимущества для УПУИС или ОИ, это будет незаконно в отношении товаров, которые подпадают под действие ПП РФ № 649 либо ПП РФ № 341.</a:t>
            </a:r>
          </a:p>
          <a:p>
            <a:endParaRPr lang="ru-RU" sz="1900" dirty="0">
              <a:latin typeface="+mn-lt"/>
            </a:endParaRPr>
          </a:p>
          <a:p>
            <a:r>
              <a:rPr lang="ru-RU" sz="1900" dirty="0">
                <a:latin typeface="+mn-lt"/>
              </a:rPr>
              <a:t>Следует формировать объект закупки в рамках одной процедуры закупки, состоящий только из товаров, включенных в перечень ТРУ, утвержденный ПП РФ № 649 либо ПП РФ № 341.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846" y="6461057"/>
            <a:ext cx="7580141" cy="3085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4" b="1" kern="100" dirty="0" err="1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Пратура</a:t>
            </a:r>
            <a:r>
              <a:rPr lang="ru-RU" sz="1404" b="1" kern="100" dirty="0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 О.С. /</a:t>
            </a:r>
            <a:r>
              <a:rPr lang="en-US" sz="1404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www</a:t>
            </a:r>
            <a:r>
              <a:rPr lang="ru-RU" sz="1404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ru-RU" sz="1404" b="1" kern="100" dirty="0" err="1">
                <a:solidFill>
                  <a:schemeClr val="bg1"/>
                </a:solidFill>
                <a:latin typeface="Calibri" panose="020F0502020204030204" pitchFamily="34" charset="0"/>
              </a:rPr>
              <a:t>ольгапратура.рф</a:t>
            </a:r>
            <a:r>
              <a:rPr lang="ru-RU" sz="1404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/  тел: 8 (928) 77-22-324 / ospratura@gmail.com</a:t>
            </a:r>
          </a:p>
        </p:txBody>
      </p:sp>
    </p:spTree>
    <p:extLst>
      <p:ext uri="{BB962C8B-B14F-4D97-AF65-F5344CB8AC3E}">
        <p14:creationId xmlns:p14="http://schemas.microsoft.com/office/powerpoint/2010/main" val="1015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099" y="58689"/>
            <a:ext cx="10655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ПРЕДОСТАВЛЕНИЕ </a:t>
            </a:r>
            <a:r>
              <a:rPr lang="ru-RU" b="1" dirty="0" smtClean="0">
                <a:solidFill>
                  <a:srgbClr val="002060"/>
                </a:solidFill>
              </a:rPr>
              <a:t>ПРЕИМУЩЕСТВ, УСТАНОВЛЕНИЕ ОГРАНИЧЕНИЙ </a:t>
            </a:r>
            <a:r>
              <a:rPr lang="ru-RU" b="1" dirty="0">
                <a:solidFill>
                  <a:srgbClr val="002060"/>
                </a:solidFill>
              </a:rPr>
              <a:t>В СООТВЕТСТВИИ СО СТАТЬЯМИ 28-30 ЗАКОНА №44-ФЗ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19412" y="6444605"/>
            <a:ext cx="7903026" cy="301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372" b="1" dirty="0">
                <a:solidFill>
                  <a:srgbClr val="000009"/>
                </a:solidFill>
              </a:rPr>
              <a:t>В основе учебно-методические материалы Института госзакупок - www.roszakupki.ru </a:t>
            </a:r>
            <a:endParaRPr lang="ru-RU" sz="1372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374084"/>
              </p:ext>
            </p:extLst>
          </p:nvPr>
        </p:nvGraphicFramePr>
        <p:xfrm>
          <a:off x="144398" y="539949"/>
          <a:ext cx="11678040" cy="557244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536251"/>
                <a:gridCol w="2207606"/>
                <a:gridCol w="2595609"/>
                <a:gridCol w="5338574"/>
              </a:tblGrid>
              <a:tr h="717137"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89642" marR="89642" marT="44821" marB="448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Учреждения и предприятия УИС (ст. 28 Закона №44-ФЗ)</a:t>
                      </a:r>
                      <a:endParaRPr lang="ru-RU" sz="1400" dirty="0"/>
                    </a:p>
                  </a:txBody>
                  <a:tcPr marL="89642" marR="89642" marT="44821" marB="448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Организации инвалидов (ст. 29 Закона №44-ФЗ)</a:t>
                      </a:r>
                      <a:endParaRPr lang="ru-RU" sz="1400" dirty="0"/>
                    </a:p>
                  </a:txBody>
                  <a:tcPr marL="89642" marR="89642" marT="44821" marB="448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СМП и СОНО (ст. 30 Закона №44-ФЗ)</a:t>
                      </a:r>
                      <a:endParaRPr lang="ru-RU" sz="1400" dirty="0"/>
                    </a:p>
                  </a:txBody>
                  <a:tcPr marL="89642" marR="89642" marT="44821" marB="448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49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700" dirty="0" smtClean="0"/>
                        <a:t>Суть преференции,</a:t>
                      </a:r>
                      <a:r>
                        <a:rPr lang="ru-RU" sz="1700" baseline="0" dirty="0" smtClean="0"/>
                        <a:t> ограничения</a:t>
                      </a:r>
                      <a:r>
                        <a:rPr lang="ru-RU" sz="1700" dirty="0" smtClean="0"/>
                        <a:t> </a:t>
                      </a:r>
                      <a:endParaRPr lang="ru-RU" sz="1700" dirty="0"/>
                    </a:p>
                  </a:txBody>
                  <a:tcPr marL="89642" marR="89642" marT="44821" marB="448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700" dirty="0" smtClean="0"/>
                        <a:t>Если победитель – УИС, цена может быть увеличена по требованию победителя до 15%, но не более НМЦК</a:t>
                      </a:r>
                      <a:endParaRPr lang="ru-RU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89642" marR="89642" marT="44821" marB="448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700" dirty="0" smtClean="0"/>
                        <a:t>Если победитель – организация инвалидов, цена может быть увеличена по требованию победителя до 15%, но не более НМЦК</a:t>
                      </a:r>
                      <a:endParaRPr lang="ru-RU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89642" marR="89642" marT="44821" marB="448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700" b="1" dirty="0" smtClean="0"/>
                        <a:t>Вар.1. </a:t>
                      </a:r>
                      <a:r>
                        <a:rPr lang="ru-RU" sz="1700" dirty="0" smtClean="0"/>
                        <a:t>В закупке участвуют только СМП и СОНО </a:t>
                      </a:r>
                      <a:endParaRPr lang="ru-RU" sz="1700" dirty="0"/>
                    </a:p>
                  </a:txBody>
                  <a:tcPr marL="89642" marR="89642" marT="44821" marB="448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761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700" b="1" dirty="0" smtClean="0"/>
                        <a:t>Вар.2. </a:t>
                      </a:r>
                      <a:r>
                        <a:rPr lang="ru-RU" sz="1700" dirty="0" smtClean="0"/>
                        <a:t>Установление требования о привлечении соисполнителей, субподрядчиков из числа СМП и СОНО </a:t>
                      </a:r>
                      <a:endParaRPr lang="ru-RU" sz="1700" dirty="0"/>
                    </a:p>
                  </a:txBody>
                  <a:tcPr marL="89642" marR="89642" marT="44821" marB="448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986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700" dirty="0" smtClean="0"/>
                        <a:t>Когда заказчик обязан предоставить преимущества, установить ограничения? </a:t>
                      </a:r>
                      <a:endParaRPr lang="ru-RU" sz="1700" dirty="0"/>
                    </a:p>
                  </a:txBody>
                  <a:tcPr marL="89642" marR="89642" marT="44821" marB="448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700" dirty="0" smtClean="0"/>
                        <a:t>Закупаются ТРУ, включенные в перечень, утвержденный</a:t>
                      </a:r>
                      <a:r>
                        <a:rPr lang="ru-RU" sz="1700" baseline="0" dirty="0" smtClean="0"/>
                        <a:t> </a:t>
                      </a:r>
                      <a:r>
                        <a:rPr lang="ru-RU" sz="1700" b="1" baseline="0" dirty="0" smtClean="0"/>
                        <a:t>ПП </a:t>
                      </a:r>
                      <a:r>
                        <a:rPr lang="ru-RU" sz="1700" b="1" dirty="0" smtClean="0"/>
                        <a:t>РФ от 14.07.2014 № 649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ru-RU" sz="1700" dirty="0" smtClean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700" b="1" dirty="0" smtClean="0"/>
                        <a:t>Нельзя </a:t>
                      </a:r>
                      <a:r>
                        <a:rPr lang="ru-RU" sz="1700" dirty="0" smtClean="0"/>
                        <a:t>закупать одним лотом продукцию, включенную и не включенную в перечень, утвержденный</a:t>
                      </a:r>
                      <a:r>
                        <a:rPr lang="ru-RU" sz="1700" b="1" baseline="0" dirty="0" smtClean="0"/>
                        <a:t> ПП </a:t>
                      </a:r>
                      <a:r>
                        <a:rPr lang="ru-RU" sz="1700" b="1" dirty="0" smtClean="0"/>
                        <a:t>РФ от 14.07.2014 № 649</a:t>
                      </a:r>
                      <a:endParaRPr lang="ru-RU" sz="1700" b="1" dirty="0"/>
                    </a:p>
                  </a:txBody>
                  <a:tcPr marL="89642" marR="89642" marT="44821" marB="448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700" dirty="0" smtClean="0"/>
                        <a:t>Закупаются ТРУ, включенные в перечень, утвержденный </a:t>
                      </a:r>
                      <a:r>
                        <a:rPr lang="ru-RU" sz="1700" b="1" dirty="0" smtClean="0"/>
                        <a:t>ПП РФ от 15.04.2014 № 341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ru-RU" sz="1700" b="1" dirty="0" smtClean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700" b="1" dirty="0" smtClean="0"/>
                        <a:t>Нельзя </a:t>
                      </a:r>
                      <a:r>
                        <a:rPr lang="ru-RU" sz="1700" dirty="0" smtClean="0"/>
                        <a:t>закупать одним лотом продукцию, включенную и не включенную в перечень, утвержденный </a:t>
                      </a:r>
                      <a:r>
                        <a:rPr lang="ru-RU" sz="1700" b="1" dirty="0" smtClean="0"/>
                        <a:t>ПП</a:t>
                      </a:r>
                      <a:r>
                        <a:rPr lang="ru-RU" sz="1700" b="1" baseline="0" dirty="0" smtClean="0"/>
                        <a:t> </a:t>
                      </a:r>
                      <a:r>
                        <a:rPr lang="ru-RU" sz="1700" b="1" dirty="0" smtClean="0"/>
                        <a:t>РФ от 15.04.2014 № 341 </a:t>
                      </a:r>
                      <a:endParaRPr lang="ru-RU" sz="1700" b="1" dirty="0"/>
                    </a:p>
                  </a:txBody>
                  <a:tcPr marL="89642" marR="89642" marT="44821" marB="448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700" dirty="0" smtClean="0"/>
                        <a:t>При закупке любых ТРУ в объеме не менее 15 % от СГОЗ, рассчитанного с учетом требований ст. 30 Закона № 44-ФЗ, кроме случаев проведения закупок: 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buAutoNum type="arabicPeriod"/>
                      </a:pPr>
                      <a:r>
                        <a:rPr lang="ru-RU" sz="1700" dirty="0" smtClean="0"/>
                        <a:t>услуг по предоставлению кредитов; 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buAutoNum type="arabicPeriod"/>
                      </a:pPr>
                      <a:r>
                        <a:rPr lang="ru-RU" sz="1700" dirty="0" smtClean="0"/>
                        <a:t>у единственного поставщика (подрядчика, исполнителя) в соответствии с ч. 1 ст. 93 Закона № 44-ФЗ, з</a:t>
                      </a:r>
                      <a:r>
                        <a:rPr lang="ru-RU" sz="1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 исключением закупок</a:t>
                      </a:r>
                      <a:r>
                        <a:rPr lang="ru-RU" sz="17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lang="ru-RU" sz="17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п.25</a:t>
                      </a:r>
                      <a:r>
                        <a:rPr lang="ru-RU" sz="1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- </a:t>
                      </a:r>
                      <a:r>
                        <a:rPr lang="ru-RU" sz="17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25.3 ч.1 ст.93</a:t>
                      </a:r>
                      <a:r>
                        <a:rPr lang="ru-RU" sz="17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закона</a:t>
                      </a:r>
                      <a:r>
                        <a:rPr lang="ru-RU" sz="1700" dirty="0" smtClean="0"/>
                        <a:t>; 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buAutoNum type="arabicPeriod"/>
                      </a:pPr>
                      <a:r>
                        <a:rPr lang="ru-RU" sz="1700" dirty="0" smtClean="0"/>
                        <a:t>для обеспечения обороны страны и безопасности государства; 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buAutoNum type="arabicPeriod"/>
                      </a:pPr>
                      <a:r>
                        <a:rPr lang="ru-RU" sz="1700" dirty="0" smtClean="0"/>
                        <a:t>работ в области использования атомной энергии; 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buAutoNum type="arabicPeriod"/>
                      </a:pPr>
                      <a:r>
                        <a:rPr lang="ru-RU" sz="1700" dirty="0" smtClean="0"/>
                        <a:t>при осуществлении которых применяются закрытые способы определения поставщиков (подрядчиков, исполнителей).</a:t>
                      </a:r>
                      <a:endParaRPr lang="ru-RU" sz="1700" dirty="0"/>
                    </a:p>
                  </a:txBody>
                  <a:tcPr marL="89642" marR="89642" marT="44821" marB="448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5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34449" y="353384"/>
          <a:ext cx="11281121" cy="464961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489841"/>
                <a:gridCol w="3060012"/>
                <a:gridCol w="3168419"/>
                <a:gridCol w="3562849"/>
              </a:tblGrid>
              <a:tr h="507972"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89642" marR="89642" marT="44821" marB="448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Учреждения и предприятия УИС (ст. 28 Закона №44-ФЗ)</a:t>
                      </a:r>
                      <a:endParaRPr lang="ru-RU" sz="1400" dirty="0"/>
                    </a:p>
                  </a:txBody>
                  <a:tcPr marL="89642" marR="89642" marT="44821" marB="448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Организации инвалидов (ст. 29 Закона №44-ФЗ)</a:t>
                      </a:r>
                      <a:endParaRPr lang="ru-RU" sz="1400" dirty="0"/>
                    </a:p>
                  </a:txBody>
                  <a:tcPr marL="89642" marR="89642" marT="44821" marB="448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СМП и СОНО (ст. 30 Закона №44-ФЗ)</a:t>
                      </a:r>
                      <a:endParaRPr lang="ru-RU" sz="1400" dirty="0"/>
                    </a:p>
                  </a:txBody>
                  <a:tcPr marL="89642" marR="89642" marT="44821" marB="448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325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Возможное совмещение преимуществ в одной закупке </a:t>
                      </a:r>
                      <a:endParaRPr lang="ru-RU" sz="1800" dirty="0"/>
                    </a:p>
                  </a:txBody>
                  <a:tcPr marL="89642" marR="89642" marT="44821" marB="448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не допускается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effectLst/>
                        </a:rPr>
                        <a:t>Учреждение или предприятие УИС не может быть СМП (СОНО), поскольку не соответствует условиям из части 1.1</a:t>
                      </a:r>
                      <a:r>
                        <a:rPr lang="ru-RU" sz="1700" baseline="0" dirty="0" smtClean="0">
                          <a:effectLst/>
                        </a:rPr>
                        <a:t> </a:t>
                      </a:r>
                      <a:r>
                        <a:rPr lang="ru-RU" sz="1700" dirty="0" smtClean="0">
                          <a:effectLst/>
                        </a:rPr>
                        <a:t>статьи 4 Закона от 24 июля 2007 года № 209-ФЗ, Закона от 12.01.1996 № 7-ФЗ.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 smtClean="0">
                        <a:effectLst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dirty="0" smtClean="0">
                          <a:effectLst/>
                        </a:rPr>
                        <a:t>Письмо Минэкономразвития</a:t>
                      </a:r>
                      <a:r>
                        <a:rPr lang="ru-RU" sz="1700" i="1" baseline="0" dirty="0" smtClean="0">
                          <a:effectLst/>
                        </a:rPr>
                        <a:t> </a:t>
                      </a:r>
                      <a:r>
                        <a:rPr lang="ru-RU" sz="1700" i="1" dirty="0" smtClean="0">
                          <a:effectLst/>
                        </a:rPr>
                        <a:t>от 01.03.2016 № Д28и-522,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dirty="0" smtClean="0">
                          <a:effectLst/>
                        </a:rPr>
                        <a:t>решение УФАС России по Челябинской области от 10.03.2016 № 41-ВП/2016.</a:t>
                      </a: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i="1" dirty="0">
                        <a:solidFill>
                          <a:srgbClr val="FF0000"/>
                        </a:solidFill>
                      </a:endParaRPr>
                    </a:p>
                  </a:txBody>
                  <a:tcPr marL="89642" marR="89642" marT="44821" marB="448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i="1" dirty="0" smtClean="0"/>
                        <a:t>Организации инвалидов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i="1" dirty="0" smtClean="0"/>
                        <a:t>+ СМП и СОНО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(ст. 33 Закона от 24.11.1995 № 181-ФЗ «О социальной защите инвалидов в РФ»)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dirty="0" smtClean="0">
                          <a:effectLst/>
                        </a:rPr>
                        <a:t>п. 20</a:t>
                      </a:r>
                      <a:r>
                        <a:rPr lang="ru-RU" sz="1700" i="1" baseline="0" dirty="0" smtClean="0">
                          <a:effectLst/>
                        </a:rPr>
                        <a:t> </a:t>
                      </a:r>
                      <a:r>
                        <a:rPr lang="ru-RU" sz="1700" i="1" dirty="0" smtClean="0">
                          <a:effectLst/>
                        </a:rPr>
                        <a:t>письма от 30.09.2014</a:t>
                      </a:r>
                      <a:r>
                        <a:rPr lang="ru-RU" sz="1700" i="1" baseline="0" dirty="0" smtClean="0">
                          <a:effectLst/>
                        </a:rPr>
                        <a:t> </a:t>
                      </a:r>
                      <a:r>
                        <a:rPr lang="ru-RU" sz="1700" i="1" dirty="0" smtClean="0">
                          <a:effectLst/>
                        </a:rPr>
                        <a:t>№ Д28и-1889,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dirty="0" smtClean="0">
                          <a:effectLst/>
                        </a:rPr>
                        <a:t>письма от 27.02.2015 № Д28и-362,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dirty="0" smtClean="0">
                          <a:effectLst/>
                        </a:rPr>
                        <a:t>от 26.07.2016 № ОГ-Д28-8994</a:t>
                      </a:r>
                      <a:r>
                        <a:rPr lang="ru-RU" sz="1700" dirty="0" smtClean="0">
                          <a:effectLst/>
                        </a:rPr>
                        <a:t>.</a:t>
                      </a:r>
                    </a:p>
                    <a:p>
                      <a:pPr algn="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dirty="0" smtClean="0"/>
                    </a:p>
                  </a:txBody>
                  <a:tcPr marL="89642" marR="89642" marT="44821" marB="448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i="1" dirty="0" smtClean="0"/>
                        <a:t>СМП и СОНО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i="1" dirty="0" smtClean="0"/>
                        <a:t>+ организации инвалидов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(ст. 33 Закона от 24.11.1995 № 181-ФЗ «О социальной защите инвалидов в РФ»)</a:t>
                      </a: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dirty="0"/>
                    </a:p>
                  </a:txBody>
                  <a:tcPr marL="89642" marR="89642" marT="44821" marB="448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49262" y="5349254"/>
            <a:ext cx="7903026" cy="301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372" b="1" dirty="0">
                <a:solidFill>
                  <a:srgbClr val="000009"/>
                </a:solidFill>
              </a:rPr>
              <a:t>В основе учебно-методические материалы Института госзакупок - www.roszakupki.ru </a:t>
            </a:r>
            <a:endParaRPr lang="ru-RU" sz="1372" dirty="0"/>
          </a:p>
        </p:txBody>
      </p:sp>
    </p:spTree>
    <p:extLst>
      <p:ext uri="{BB962C8B-B14F-4D97-AF65-F5344CB8AC3E}">
        <p14:creationId xmlns:p14="http://schemas.microsoft.com/office/powerpoint/2010/main" val="968147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08" y="332667"/>
            <a:ext cx="110892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Типовой </a:t>
            </a:r>
            <a:r>
              <a:rPr lang="ru-RU" sz="2000" b="1" dirty="0">
                <a:latin typeface="+mn-lt"/>
              </a:rPr>
              <a:t>контракт на поставку продукции радиоэлектронной промышленности, судостроительной промышленности, авиационной техники, средств автотранспортных, оборудования для измерения, испытаний и навигации, бумаги, картона, мебели для офисов и предприятий торговли, оборудования электрического осветительного, оборудования промышленного холодильного и вентиляционного (Приложение N 3 к приказу Минпромторга России от 7 апреля 2020 №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1152</a:t>
            </a:r>
            <a:r>
              <a:rPr lang="ru-RU" sz="2000" b="1" dirty="0" smtClean="0">
                <a:latin typeface="+mn-lt"/>
              </a:rPr>
              <a:t>)</a:t>
            </a:r>
          </a:p>
          <a:p>
            <a:endParaRPr lang="ru-RU" sz="2000" b="1" dirty="0">
              <a:latin typeface="+mn-lt"/>
            </a:endParaRPr>
          </a:p>
          <a:p>
            <a:pPr algn="r"/>
            <a:r>
              <a:rPr lang="ru-RU" sz="2000" b="1" i="1" dirty="0" smtClean="0">
                <a:latin typeface="+mn-lt"/>
              </a:rPr>
              <a:t>Обновлено 28.07.2020</a:t>
            </a:r>
            <a:endParaRPr lang="ru-RU" sz="2000" b="1" i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528" y="2916213"/>
            <a:ext cx="107291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/>
              </a:rPr>
              <a:t>31.01  Мебель для офисов и предприятий </a:t>
            </a:r>
            <a:r>
              <a:rPr lang="ru-RU" dirty="0" smtClean="0">
                <a:latin typeface="Roboto"/>
              </a:rPr>
              <a:t>торговли</a:t>
            </a:r>
          </a:p>
          <a:p>
            <a:endParaRPr lang="ru-RU" dirty="0">
              <a:latin typeface="Roboto"/>
            </a:endParaRPr>
          </a:p>
          <a:p>
            <a:r>
              <a:rPr lang="ru-RU" dirty="0">
                <a:latin typeface="Roboto"/>
              </a:rPr>
              <a:t>31.01  Производство мебели для офисов и предприятий </a:t>
            </a:r>
            <a:r>
              <a:rPr lang="ru-RU" dirty="0" smtClean="0">
                <a:latin typeface="Roboto"/>
              </a:rPr>
              <a:t>торговли</a:t>
            </a:r>
          </a:p>
          <a:p>
            <a:endParaRPr lang="ru-RU" dirty="0">
              <a:latin typeface="Roboto"/>
            </a:endParaRPr>
          </a:p>
          <a:p>
            <a:r>
              <a:rPr lang="ru-RU" dirty="0">
                <a:latin typeface="Roboto"/>
              </a:rPr>
              <a:t>продукция радиоэлектронной промышленности, продукция судостроительной промышленности, авиационная техника, средства автотранспортные, оборудование для измерения, испытаний и навигации, бумага, картон и мебель для офисов и предприятий торговли, оборудование электрическое осветительное и оборудование промышленное холодильное и </a:t>
            </a:r>
            <a:r>
              <a:rPr lang="ru-RU" dirty="0" smtClean="0">
                <a:latin typeface="Roboto"/>
              </a:rPr>
              <a:t>вентиляционное </a:t>
            </a:r>
            <a:r>
              <a:rPr lang="ru-RU" b="1" dirty="0" smtClean="0">
                <a:solidFill>
                  <a:srgbClr val="7030A0"/>
                </a:solidFill>
                <a:latin typeface="Roboto"/>
              </a:rPr>
              <a:t>(</a:t>
            </a:r>
            <a:r>
              <a:rPr lang="ru-RU" b="1" dirty="0">
                <a:solidFill>
                  <a:srgbClr val="7030A0"/>
                </a:solidFill>
                <a:latin typeface="Roboto"/>
              </a:rPr>
              <a:t>за исключением ОКПД2 31.01.9</a:t>
            </a:r>
            <a:r>
              <a:rPr lang="ru-RU" b="1" dirty="0" smtClean="0">
                <a:solidFill>
                  <a:srgbClr val="7030A0"/>
                </a:solidFill>
                <a:latin typeface="Roboto"/>
              </a:rPr>
              <a:t>)</a:t>
            </a:r>
          </a:p>
          <a:p>
            <a:endParaRPr lang="ru-RU" b="0" i="0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564693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496" y="251917"/>
            <a:ext cx="11593288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+mn-lt"/>
              </a:rPr>
              <a:t>Сертификация </a:t>
            </a:r>
            <a:r>
              <a:rPr lang="ru-RU" sz="1700" dirty="0">
                <a:latin typeface="+mn-lt"/>
              </a:rPr>
              <a:t>мебели — это процедура обязательного подтверждения соответствия по требованиям действующего технического регламента Таможенного Союза "О безопасности мебельной продукции". Процесс сертификации включает оформление протокола испытаний, сертификата или декларации о соответствии.</a:t>
            </a:r>
          </a:p>
          <a:p>
            <a:r>
              <a:rPr lang="ru-RU" sz="1700" dirty="0" smtClean="0">
                <a:latin typeface="+mn-lt"/>
              </a:rPr>
              <a:t>В </a:t>
            </a:r>
            <a:r>
              <a:rPr lang="ru-RU" sz="1700" dirty="0">
                <a:latin typeface="+mn-lt"/>
              </a:rPr>
              <a:t>данный момент вся бытовая, офисная, торговая мебель подлежит </a:t>
            </a:r>
            <a:r>
              <a:rPr lang="ru-RU" sz="1700" b="1" dirty="0">
                <a:latin typeface="+mn-lt"/>
              </a:rPr>
              <a:t>декларированию. </a:t>
            </a:r>
            <a:r>
              <a:rPr lang="ru-RU" sz="1600" u="sng" dirty="0">
                <a:latin typeface="+mn-lt"/>
              </a:rPr>
              <a:t>Постановление Правительства РФ от 01.12.2009 N </a:t>
            </a:r>
            <a:r>
              <a:rPr lang="ru-RU" sz="1600" u="sng" dirty="0" smtClean="0">
                <a:latin typeface="+mn-lt"/>
              </a:rPr>
              <a:t>982 </a:t>
            </a:r>
            <a:r>
              <a:rPr lang="ru-RU" sz="1600" u="sng" dirty="0">
                <a:latin typeface="+mn-lt"/>
              </a:rPr>
              <a:t>"Об утверждении единого перечня продукции, подлежащей обязательной сертификации, и единого перечня продукции, подтверждение соответствия которой осуществляется в форме принятия декларации о соответствии"</a:t>
            </a:r>
          </a:p>
          <a:p>
            <a:r>
              <a:rPr lang="ru-RU" sz="1700" dirty="0" smtClean="0">
                <a:latin typeface="+mn-lt"/>
              </a:rPr>
              <a:t>Производитель </a:t>
            </a:r>
            <a:r>
              <a:rPr lang="ru-RU" sz="1700" dirty="0">
                <a:latin typeface="+mn-lt"/>
              </a:rPr>
              <a:t>дополнительно может оформить </a:t>
            </a:r>
            <a:r>
              <a:rPr lang="ru-RU" sz="1700" b="1" dirty="0">
                <a:solidFill>
                  <a:srgbClr val="7030A0"/>
                </a:solidFill>
                <a:latin typeface="+mn-lt"/>
              </a:rPr>
              <a:t>добровольный сертификат</a:t>
            </a:r>
            <a:r>
              <a:rPr lang="ru-RU" sz="1700" b="1" dirty="0" smtClean="0">
                <a:solidFill>
                  <a:srgbClr val="7030A0"/>
                </a:solidFill>
                <a:latin typeface="+mn-lt"/>
              </a:rPr>
              <a:t>.</a:t>
            </a:r>
          </a:p>
          <a:p>
            <a:r>
              <a:rPr lang="ru-RU" sz="1700" dirty="0" smtClean="0">
                <a:latin typeface="+mn-lt"/>
              </a:rPr>
              <a:t>С 1 </a:t>
            </a:r>
            <a:r>
              <a:rPr lang="ru-RU" sz="1700" dirty="0">
                <a:latin typeface="+mn-lt"/>
              </a:rPr>
              <a:t>июля 2014 года вступил в действие технический регламент Таможенного Союза "О безопасности мебельной продукции (ТР ТС 025/2012). С этой даты на бытовую и офисную мебель оформляются декларации о соответствии ТР ТС. На детскую - должны оформляться сертификаты Таможенного Союза.</a:t>
            </a:r>
          </a:p>
          <a:p>
            <a:r>
              <a:rPr lang="ru-RU" sz="1700" b="1" u="sng" dirty="0" smtClean="0">
                <a:latin typeface="+mn-lt"/>
              </a:rPr>
              <a:t>Сертификация </a:t>
            </a:r>
            <a:r>
              <a:rPr lang="ru-RU" sz="1700" b="1" u="sng" dirty="0">
                <a:latin typeface="+mn-lt"/>
              </a:rPr>
              <a:t>детской мебели и для учебных заведений, является обязательной процедурой</a:t>
            </a:r>
            <a:r>
              <a:rPr lang="ru-RU" sz="1700" dirty="0">
                <a:latin typeface="+mn-lt"/>
              </a:rPr>
              <a:t>. Сертификат можно оформить на срок до пяти лет. </a:t>
            </a:r>
            <a:endParaRPr lang="ru-RU" sz="1700" dirty="0" smtClean="0">
              <a:latin typeface="+mn-lt"/>
            </a:endParaRPr>
          </a:p>
          <a:p>
            <a:r>
              <a:rPr lang="ru-RU" sz="1700" dirty="0" smtClean="0">
                <a:latin typeface="+mn-lt"/>
              </a:rPr>
              <a:t>Градация </a:t>
            </a:r>
            <a:r>
              <a:rPr lang="ru-RU" sz="1700" dirty="0">
                <a:latin typeface="+mn-lt"/>
              </a:rPr>
              <a:t>изделий бытового назначения выглядит так:</a:t>
            </a:r>
          </a:p>
          <a:p>
            <a:r>
              <a:rPr lang="ru-RU" sz="1700" dirty="0">
                <a:latin typeface="+mn-lt"/>
              </a:rPr>
              <a:t>1. Шкафы (напольные и настенные), тумбы, комоды, стеллажи, секретеры, трюмо, трельяжи, вешалки, полки;</a:t>
            </a:r>
          </a:p>
          <a:p>
            <a:r>
              <a:rPr lang="ru-RU" sz="1700" dirty="0" smtClean="0">
                <a:latin typeface="+mn-lt"/>
              </a:rPr>
              <a:t>2</a:t>
            </a:r>
            <a:r>
              <a:rPr lang="ru-RU" sz="1700" dirty="0">
                <a:latin typeface="+mn-lt"/>
              </a:rPr>
              <a:t>. Столы обеденные, компьютерные, журнальные, письменные, туалетные;</a:t>
            </a:r>
          </a:p>
          <a:p>
            <a:r>
              <a:rPr lang="ru-RU" sz="1700" dirty="0" smtClean="0">
                <a:latin typeface="+mn-lt"/>
              </a:rPr>
              <a:t>3</a:t>
            </a:r>
            <a:r>
              <a:rPr lang="ru-RU" sz="1700" dirty="0">
                <a:latin typeface="+mn-lt"/>
              </a:rPr>
              <a:t>. Стулья, табуреты, диваны, кресла, пуфы, скамьи, </a:t>
            </a:r>
            <a:r>
              <a:rPr lang="ru-RU" sz="1700" dirty="0" err="1">
                <a:latin typeface="+mn-lt"/>
              </a:rPr>
              <a:t>банкетки</a:t>
            </a:r>
            <a:r>
              <a:rPr lang="ru-RU" sz="1700" dirty="0">
                <a:latin typeface="+mn-lt"/>
              </a:rPr>
              <a:t>, кушетки, тахты, кресла-кровати, диван-кровати;</a:t>
            </a:r>
          </a:p>
          <a:p>
            <a:r>
              <a:rPr lang="ru-RU" sz="1700" dirty="0" smtClean="0">
                <a:latin typeface="+mn-lt"/>
              </a:rPr>
              <a:t>4</a:t>
            </a:r>
            <a:r>
              <a:rPr lang="ru-RU" sz="1700" dirty="0">
                <a:latin typeface="+mn-lt"/>
              </a:rPr>
              <a:t>. </a:t>
            </a:r>
            <a:r>
              <a:rPr lang="ru-RU" sz="1700" dirty="0" smtClean="0">
                <a:latin typeface="+mn-lt"/>
              </a:rPr>
              <a:t>Кровати;           5</a:t>
            </a:r>
            <a:r>
              <a:rPr lang="ru-RU" sz="1700" dirty="0">
                <a:latin typeface="+mn-lt"/>
              </a:rPr>
              <a:t>. Матрацы.</a:t>
            </a:r>
          </a:p>
          <a:p>
            <a:r>
              <a:rPr lang="ru-RU" sz="1700" dirty="0" smtClean="0">
                <a:latin typeface="+mn-lt"/>
              </a:rPr>
              <a:t>Сертификация </a:t>
            </a:r>
            <a:r>
              <a:rPr lang="ru-RU" sz="1700" dirty="0">
                <a:latin typeface="+mn-lt"/>
              </a:rPr>
              <a:t>мебельной продукции проводится по перечисленным товарным группам. Одна группа - это одна декларация. Если производитель выпускает все четыре указанные выше группы, значит нужно оформлять четыре соответствующих документа</a:t>
            </a:r>
            <a:r>
              <a:rPr lang="ru-RU" sz="1700" dirty="0" smtClean="0">
                <a:latin typeface="+mn-lt"/>
              </a:rPr>
              <a:t>. </a:t>
            </a:r>
            <a:endParaRPr lang="ru-RU" sz="1700" dirty="0">
              <a:latin typeface="+mn-lt"/>
            </a:endParaRPr>
          </a:p>
          <a:p>
            <a:r>
              <a:rPr lang="ru-RU" sz="1700" dirty="0" smtClean="0">
                <a:latin typeface="+mn-lt"/>
              </a:rPr>
              <a:t>Если </a:t>
            </a:r>
            <a:r>
              <a:rPr lang="ru-RU" sz="1700" dirty="0">
                <a:latin typeface="+mn-lt"/>
              </a:rPr>
              <a:t>речь идет о мебели для общественных зданий (офисной, торговой или гостиничной), то можно объединить все позиции в одном документе. Если дополнительно проводится добровольная сертификация, то действует этот же принцип градации.</a:t>
            </a:r>
          </a:p>
        </p:txBody>
      </p:sp>
    </p:spTree>
    <p:extLst>
      <p:ext uri="{BB962C8B-B14F-4D97-AF65-F5344CB8AC3E}">
        <p14:creationId xmlns:p14="http://schemas.microsoft.com/office/powerpoint/2010/main" val="20902985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31" y="173062"/>
            <a:ext cx="148831" cy="649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37" y="173064"/>
            <a:ext cx="1831444" cy="58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2620082" y="186456"/>
            <a:ext cx="9029663" cy="30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525" dirty="0">
                <a:solidFill>
                  <a:srgbClr val="31859C"/>
                </a:solidFill>
              </a:rPr>
              <a:t>«Эконом-Эксперт» - </a:t>
            </a:r>
            <a:r>
              <a:rPr lang="ru-RU" altLang="ru-RU" sz="2525" dirty="0">
                <a:solidFill>
                  <a:schemeClr val="accent5">
                    <a:lumMod val="50000"/>
                  </a:schemeClr>
                </a:solidFill>
              </a:rPr>
              <a:t>программа для ведения закупок. </a:t>
            </a:r>
          </a:p>
          <a:p>
            <a:r>
              <a:rPr lang="ru-RU" altLang="ru-RU" sz="2525" dirty="0">
                <a:solidFill>
                  <a:schemeClr val="accent5">
                    <a:lumMod val="50000"/>
                  </a:schemeClr>
                </a:solidFill>
              </a:rPr>
              <a:t>Она поможет сэкономить время и убережет от штрафов </a:t>
            </a:r>
          </a:p>
          <a:p>
            <a:r>
              <a:rPr lang="ru-RU" altLang="ru-RU" sz="2652" dirty="0">
                <a:solidFill>
                  <a:srgbClr val="31859C"/>
                </a:solidFill>
              </a:rPr>
              <a:t>Вы можете связаться с нами:</a:t>
            </a:r>
            <a:endParaRPr lang="en-US" altLang="ru-RU" sz="2652" dirty="0">
              <a:solidFill>
                <a:srgbClr val="31859C"/>
              </a:solidFill>
            </a:endParaRPr>
          </a:p>
          <a:p>
            <a:endParaRPr lang="ru-RU" altLang="ru-RU" sz="2273" b="1" dirty="0">
              <a:solidFill>
                <a:srgbClr val="31859C"/>
              </a:solidFill>
            </a:endParaRPr>
          </a:p>
          <a:p>
            <a:pPr algn="ctr"/>
            <a:r>
              <a:rPr lang="ru-RU" sz="3788" b="1" dirty="0">
                <a:solidFill>
                  <a:srgbClr val="FF0000"/>
                </a:solidFill>
              </a:rPr>
              <a:t>8 800 600 26 50/ 8 342 299 50 19</a:t>
            </a:r>
          </a:p>
          <a:p>
            <a:pPr algn="ctr"/>
            <a:r>
              <a:rPr lang="en-US" altLang="ru-RU" sz="3409" dirty="0">
                <a:solidFill>
                  <a:srgbClr val="31859C"/>
                </a:solidFill>
                <a:hlinkClick r:id="rId4"/>
              </a:rPr>
              <a:t>info@persis.ru</a:t>
            </a:r>
            <a:endParaRPr lang="ru-RU" altLang="ru-RU" sz="3409" dirty="0">
              <a:solidFill>
                <a:srgbClr val="31859C"/>
              </a:solidFill>
            </a:endParaRPr>
          </a:p>
          <a:p>
            <a:pPr algn="ctr"/>
            <a:r>
              <a:rPr lang="ru-RU" sz="1961" dirty="0">
                <a:solidFill>
                  <a:schemeClr val="tx1"/>
                </a:solidFill>
              </a:rPr>
              <a:t>Работаем с 6:00 - 17:00 по Москве</a:t>
            </a:r>
            <a:endParaRPr lang="ru-RU" altLang="ru-RU" sz="1961" b="1" dirty="0">
              <a:solidFill>
                <a:schemeClr val="tx1"/>
              </a:solidFill>
            </a:endParaRPr>
          </a:p>
        </p:txBody>
      </p:sp>
      <p:sp>
        <p:nvSpPr>
          <p:cNvPr id="12293" name="TextBox 2"/>
          <p:cNvSpPr txBox="1">
            <a:spLocks noChangeArrowheads="1"/>
          </p:cNvSpPr>
          <p:nvPr/>
        </p:nvSpPr>
        <p:spPr bwMode="auto">
          <a:xfrm>
            <a:off x="4180585" y="5948232"/>
            <a:ext cx="4639299" cy="25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042" b="1" dirty="0">
                <a:solidFill>
                  <a:srgbClr val="215968"/>
                </a:solidFill>
              </a:rPr>
              <a:t>ООО «</a:t>
            </a:r>
            <a:r>
              <a:rPr lang="ru-RU" altLang="ru-RU" sz="1042" b="1" dirty="0" err="1">
                <a:solidFill>
                  <a:srgbClr val="215968"/>
                </a:solidFill>
              </a:rPr>
              <a:t>Персис</a:t>
            </a:r>
            <a:r>
              <a:rPr lang="ru-RU" altLang="ru-RU" sz="1042" b="1" dirty="0">
                <a:solidFill>
                  <a:srgbClr val="215968"/>
                </a:solidFill>
              </a:rPr>
              <a:t>», Т: </a:t>
            </a:r>
            <a:r>
              <a:rPr lang="ru-RU" sz="1042" b="1" dirty="0">
                <a:solidFill>
                  <a:srgbClr val="FF0000"/>
                </a:solidFill>
              </a:rPr>
              <a:t>8 800 600 26 50</a:t>
            </a:r>
            <a:r>
              <a:rPr lang="ru-RU" altLang="ru-RU" sz="1042" b="1" dirty="0">
                <a:solidFill>
                  <a:srgbClr val="215968"/>
                </a:solidFill>
              </a:rPr>
              <a:t>, </a:t>
            </a:r>
            <a:r>
              <a:rPr lang="en-US" altLang="ru-RU" sz="1042" b="1" dirty="0">
                <a:solidFill>
                  <a:srgbClr val="215968"/>
                </a:solidFill>
              </a:rPr>
              <a:t>e-mail</a:t>
            </a:r>
            <a:r>
              <a:rPr lang="ru-RU" altLang="ru-RU" sz="1042" b="1" dirty="0">
                <a:solidFill>
                  <a:srgbClr val="215968"/>
                </a:solidFill>
              </a:rPr>
              <a:t>: </a:t>
            </a:r>
            <a:r>
              <a:rPr lang="en-US" altLang="ru-RU" sz="1042" b="1" dirty="0">
                <a:solidFill>
                  <a:srgbClr val="215968"/>
                </a:solidFill>
              </a:rPr>
              <a:t>info@persis.ru</a:t>
            </a:r>
            <a:endParaRPr lang="ru-RU" altLang="ru-RU" sz="1042" b="1" dirty="0">
              <a:solidFill>
                <a:srgbClr val="21596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5037" y="3218106"/>
            <a:ext cx="9596684" cy="271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42" dirty="0"/>
              <a:t>Группа ВК: </a:t>
            </a:r>
          </a:p>
          <a:p>
            <a:r>
              <a:rPr lang="ru-RU" sz="2842" u="sng" dirty="0">
                <a:hlinkClick r:id="rId5"/>
              </a:rPr>
              <a:t>https://vk.com/per_sis</a:t>
            </a:r>
            <a:endParaRPr lang="ru-RU" sz="2842" dirty="0"/>
          </a:p>
          <a:p>
            <a:r>
              <a:rPr lang="ru-RU" sz="2842" dirty="0"/>
              <a:t>Сайт продукта: </a:t>
            </a:r>
          </a:p>
          <a:p>
            <a:r>
              <a:rPr lang="ru-RU" sz="2842" u="sng" dirty="0">
                <a:hlinkClick r:id="rId6"/>
              </a:rPr>
              <a:t>https://zakupki44fz.ru/ekonomexpert/</a:t>
            </a:r>
            <a:endParaRPr lang="ru-RU" sz="2842" dirty="0"/>
          </a:p>
          <a:p>
            <a:r>
              <a:rPr lang="ru-RU" sz="2842" dirty="0"/>
              <a:t>Канал на </a:t>
            </a:r>
            <a:r>
              <a:rPr lang="ru-RU" sz="2842" dirty="0" err="1"/>
              <a:t>Ютюбе</a:t>
            </a:r>
            <a:r>
              <a:rPr lang="ru-RU" sz="2842" dirty="0"/>
              <a:t>: </a:t>
            </a:r>
          </a:p>
          <a:p>
            <a:r>
              <a:rPr lang="ru-RU" sz="2842" u="sng" dirty="0">
                <a:hlinkClick r:id="rId7"/>
              </a:rPr>
              <a:t>https://www.youtube.com/user/EkonomExpert</a:t>
            </a:r>
            <a:endParaRPr lang="ru-RU" sz="2842" dirty="0"/>
          </a:p>
        </p:txBody>
      </p:sp>
    </p:spTree>
    <p:extLst>
      <p:ext uri="{BB962C8B-B14F-4D97-AF65-F5344CB8AC3E}">
        <p14:creationId xmlns:p14="http://schemas.microsoft.com/office/powerpoint/2010/main" val="211018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3536" y="467941"/>
            <a:ext cx="10755313" cy="5602287"/>
          </a:xfrm>
          <a:ln>
            <a:solidFill>
              <a:schemeClr val="accent4">
                <a:lumMod val="75000"/>
              </a:schemeClr>
            </a:solidFill>
          </a:ln>
        </p:spPr>
        <p:txBody>
          <a:bodyPr vert="horz" lIns="89642" tIns="40658" rIns="89642" bIns="44821" rtlCol="0" anchor="ctr">
            <a:normAutofit fontScale="90000"/>
          </a:bodyPr>
          <a:lstStyle/>
          <a:p>
            <a:pPr algn="ctr"/>
            <a:r>
              <a:rPr lang="ru-RU" sz="4313" b="1" dirty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ru-RU" sz="4313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4803" b="1" dirty="0">
                <a:latin typeface="Calibri" panose="020F0502020204030204" pitchFamily="34" charset="0"/>
              </a:rPr>
              <a:t>СПАСИБО ЗА ВНИМАНИЕ!!!</a:t>
            </a:r>
            <a:r>
              <a:rPr lang="ru-RU" sz="4313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4313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2549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2549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3235" b="1" dirty="0">
                <a:solidFill>
                  <a:srgbClr val="FF0000"/>
                </a:solidFill>
                <a:latin typeface="Calibri" panose="020F0502020204030204" pitchFamily="34" charset="0"/>
                <a:hlinkClick r:id="rId3"/>
              </a:rPr>
              <a:t>www</a:t>
            </a:r>
            <a:r>
              <a:rPr lang="ru-RU" sz="3235" b="1" dirty="0">
                <a:solidFill>
                  <a:srgbClr val="FF0000"/>
                </a:solidFill>
                <a:latin typeface="Calibri" panose="020F0502020204030204" pitchFamily="34" charset="0"/>
                <a:hlinkClick r:id="rId3"/>
              </a:rPr>
              <a:t>.</a:t>
            </a:r>
            <a:r>
              <a:rPr lang="ru-RU" sz="3235" b="1" dirty="0" err="1">
                <a:solidFill>
                  <a:srgbClr val="FF0000"/>
                </a:solidFill>
                <a:latin typeface="Calibri" panose="020F0502020204030204" pitchFamily="34" charset="0"/>
                <a:hlinkClick r:id="rId3"/>
              </a:rPr>
              <a:t>ольгапратура.рф</a:t>
            </a:r>
            <a:r>
              <a:rPr lang="ru-RU" sz="3235" b="1" dirty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ru-RU" sz="3235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2157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2157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2157" b="1" dirty="0">
                <a:solidFill>
                  <a:srgbClr val="7030A0"/>
                </a:solidFill>
                <a:latin typeface="Calibri" panose="020F0502020204030204" pitchFamily="34" charset="0"/>
              </a:rPr>
              <a:t>Пратура Ольга Сергеевна </a:t>
            </a:r>
            <a:r>
              <a:rPr lang="ru-RU" sz="2157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–</a:t>
            </a:r>
            <a:r>
              <a:rPr lang="ru-RU" sz="1961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1961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1961" b="1" dirty="0">
                <a:latin typeface="Calibri" panose="020F0502020204030204" pitchFamily="34" charset="0"/>
              </a:rPr>
              <a:t>преподаватель, автор статей, семинаров </a:t>
            </a:r>
            <a:br>
              <a:rPr lang="ru-RU" sz="1961" b="1" dirty="0">
                <a:latin typeface="Calibri" panose="020F0502020204030204" pitchFamily="34" charset="0"/>
              </a:rPr>
            </a:br>
            <a:r>
              <a:rPr lang="ru-RU" sz="1961" b="1" dirty="0">
                <a:latin typeface="Calibri" panose="020F0502020204030204" pitchFamily="34" charset="0"/>
              </a:rPr>
              <a:t>аттестованный эксперт - практик в сфере закупок</a:t>
            </a:r>
            <a:r>
              <a:rPr lang="ru-RU" sz="1961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1961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1961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1961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1961" b="1" dirty="0">
                <a:solidFill>
                  <a:srgbClr val="7030A0"/>
                </a:solidFill>
                <a:latin typeface="Calibri" panose="020F0502020204030204" pitchFamily="34" charset="0"/>
              </a:rPr>
              <a:t>контактные данные:</a:t>
            </a:r>
            <a:br>
              <a:rPr lang="ru-RU" sz="1961" b="1" dirty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ru-RU" sz="1961" b="1" dirty="0">
                <a:solidFill>
                  <a:srgbClr val="7030A0"/>
                </a:solidFill>
                <a:latin typeface="Calibri" panose="020F0502020204030204" pitchFamily="34" charset="0"/>
              </a:rPr>
              <a:t>8 (928) 77 - 22 - 324 </a:t>
            </a:r>
            <a:br>
              <a:rPr lang="ru-RU" sz="1961" b="1" dirty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ru-RU" sz="1961" b="1" dirty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ru-RU" sz="1961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en-US" sz="1961" b="1" u="sng" dirty="0">
                <a:solidFill>
                  <a:srgbClr val="0070C0"/>
                </a:solidFill>
                <a:latin typeface="Calibri" panose="020F0502020204030204" pitchFamily="34" charset="0"/>
              </a:rPr>
              <a:t>pratura@mail.ru</a:t>
            </a:r>
            <a:r>
              <a:rPr lang="en-US" sz="1961" b="1" u="sng" dirty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en-US" sz="1961" b="1" u="sng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en-US" sz="1961" b="1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ospratura@gmail.com</a:t>
            </a:r>
            <a:r>
              <a:rPr lang="ru-RU" sz="1961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961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61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961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61" b="1" dirty="0">
                <a:solidFill>
                  <a:srgbClr val="00B050"/>
                </a:solidFill>
              </a:rPr>
              <a:t/>
            </a:r>
            <a:br>
              <a:rPr lang="ru-RU" sz="1961" b="1" dirty="0">
                <a:solidFill>
                  <a:srgbClr val="00B050"/>
                </a:solidFill>
              </a:rPr>
            </a:br>
            <a:r>
              <a:rPr lang="ru-RU" sz="2353" b="1" dirty="0">
                <a:solidFill>
                  <a:srgbClr val="00B050"/>
                </a:solidFill>
              </a:rPr>
              <a:t>Приглашаю к сотрудничеству</a:t>
            </a:r>
            <a:br>
              <a:rPr lang="ru-RU" sz="2353" b="1" dirty="0">
                <a:solidFill>
                  <a:srgbClr val="00B050"/>
                </a:solidFill>
              </a:rPr>
            </a:br>
            <a:r>
              <a:rPr lang="ru-RU" sz="2353" b="1" dirty="0">
                <a:solidFill>
                  <a:srgbClr val="00B050"/>
                </a:solidFill>
              </a:rPr>
              <a:t>образовательные организации и учебные центры, заказчиков</a:t>
            </a:r>
            <a:r>
              <a:rPr lang="ru-RU" sz="2353" b="1" dirty="0">
                <a:solidFill>
                  <a:schemeClr val="tx1"/>
                </a:solidFill>
              </a:rPr>
              <a:t/>
            </a:r>
            <a:br>
              <a:rPr lang="ru-RU" sz="2353" b="1" dirty="0">
                <a:solidFill>
                  <a:schemeClr val="tx1"/>
                </a:solidFill>
              </a:rPr>
            </a:br>
            <a:endParaRPr lang="ru-RU" sz="2353" b="1" u="sng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36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496" y="176985"/>
            <a:ext cx="1131609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/>
            <a:r>
              <a:rPr lang="ru-RU" sz="2000" b="1" dirty="0" smtClean="0">
                <a:solidFill>
                  <a:srgbClr val="000000"/>
                </a:solidFill>
                <a:latin typeface="+mn-lt"/>
              </a:rPr>
              <a:t>ОПИСАНИЕ ОБЪЕКТА</a:t>
            </a:r>
          </a:p>
          <a:p>
            <a:pPr indent="342900"/>
            <a:endParaRPr lang="ru-RU" sz="2000" dirty="0" smtClean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u="sng" dirty="0" smtClean="0">
                <a:solidFill>
                  <a:srgbClr val="000000"/>
                </a:solidFill>
                <a:latin typeface="+mn-lt"/>
              </a:rPr>
              <a:t>с учетом требований каталога товаров, работ, услуг </a:t>
            </a:r>
            <a:r>
              <a:rPr lang="ru-RU" u="sng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ru-RU" dirty="0" smtClean="0">
                <a:latin typeface="+mn-lt"/>
              </a:rPr>
              <a:t>Постановление </a:t>
            </a:r>
            <a:r>
              <a:rPr lang="ru-RU" dirty="0">
                <a:latin typeface="+mn-lt"/>
              </a:rPr>
              <a:t>Правительства РФ от 08.02.2017 N 145 </a:t>
            </a:r>
            <a:r>
              <a:rPr lang="ru-RU" dirty="0" smtClean="0">
                <a:latin typeface="+mn-lt"/>
              </a:rPr>
              <a:t>"Об </a:t>
            </a:r>
            <a:r>
              <a:rPr lang="ru-RU" dirty="0">
                <a:latin typeface="+mn-lt"/>
              </a:rPr>
              <a:t>утверждении Правил формирования и ведения в единой информационной системе в сфере закупок каталога товаров, работ, услуг для обеспечения государственных и муниципальных нужд и Правил использования каталога товаров, работ, услуг для обеспечения государственных и муниципальных нужд"</a:t>
            </a:r>
            <a:r>
              <a:rPr lang="ru-RU" u="sng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u="sng" dirty="0">
                <a:solidFill>
                  <a:srgbClr val="000000"/>
                </a:solidFill>
                <a:latin typeface="+mn-lt"/>
              </a:rPr>
              <a:t>п</a:t>
            </a:r>
            <a:r>
              <a:rPr lang="ru-RU" sz="2000" u="sng" dirty="0" smtClean="0">
                <a:solidFill>
                  <a:srgbClr val="000000"/>
                </a:solidFill>
                <a:latin typeface="+mn-lt"/>
              </a:rPr>
              <a:t>о правилам ст.33 закона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u="sng" dirty="0">
                <a:solidFill>
                  <a:srgbClr val="000000"/>
                </a:solidFill>
                <a:latin typeface="+mn-lt"/>
              </a:rPr>
              <a:t>с</a:t>
            </a:r>
            <a:r>
              <a:rPr lang="ru-RU" sz="2000" u="sng" dirty="0" smtClean="0">
                <a:solidFill>
                  <a:srgbClr val="000000"/>
                </a:solidFill>
                <a:latin typeface="+mn-lt"/>
              </a:rPr>
              <a:t> учетом нормирования по ст.19 закона (нормативных затрат и требований к товарам)</a:t>
            </a:r>
            <a:endParaRPr lang="ru-RU" sz="2000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7512" y="6444605"/>
            <a:ext cx="7560840" cy="30777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0" b="1" kern="100" dirty="0" err="1" smtClean="0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Пратура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  <a:cs typeface="Constantia"/>
              </a:rPr>
              <a:t> О.С. /</a:t>
            </a:r>
            <a:r>
              <a:rPr lang="en-US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ru-RU" sz="1400" b="1" kern="1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ольгапратура.рф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/  тел</a:t>
            </a: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: 8 (928) </a:t>
            </a:r>
            <a:r>
              <a:rPr lang="ru-RU" sz="1400" b="1" kern="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77-22-324 / ospratura@gmail.com</a:t>
            </a:r>
            <a:endParaRPr lang="ru-RU" sz="1400" b="1" kern="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536" y="2944546"/>
            <a:ext cx="96490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31.0 Мебель</a:t>
            </a:r>
          </a:p>
          <a:p>
            <a:r>
              <a:rPr lang="ru-RU" dirty="0" smtClean="0"/>
              <a:t>31.01.10.000-00000006   Стол письменный</a:t>
            </a:r>
          </a:p>
          <a:p>
            <a:r>
              <a:rPr lang="ru-RU" dirty="0" smtClean="0"/>
              <a:t>31.01.12.121-00000016   Стол </a:t>
            </a:r>
            <a:r>
              <a:rPr lang="ru-RU" dirty="0"/>
              <a:t>детский для дошкольных </a:t>
            </a:r>
            <a:r>
              <a:rPr lang="ru-RU" dirty="0" smtClean="0"/>
              <a:t>учреждений</a:t>
            </a:r>
          </a:p>
          <a:p>
            <a:r>
              <a:rPr lang="ru-RU" dirty="0" smtClean="0"/>
              <a:t>31.01.12.122-00000012   Парта</a:t>
            </a:r>
          </a:p>
          <a:p>
            <a:r>
              <a:rPr lang="ru-RU" dirty="0" smtClean="0"/>
              <a:t>31.01.11.150-00000004   Стул </a:t>
            </a:r>
            <a:r>
              <a:rPr lang="ru-RU" dirty="0"/>
              <a:t>на металлическом </a:t>
            </a:r>
            <a:r>
              <a:rPr lang="ru-RU" dirty="0" smtClean="0"/>
              <a:t>каркасе</a:t>
            </a:r>
            <a:endParaRPr lang="ru-RU" dirty="0"/>
          </a:p>
          <a:p>
            <a:r>
              <a:rPr lang="ru-RU" dirty="0" smtClean="0"/>
              <a:t>31.01.11.150-00000007   Стул ученический</a:t>
            </a:r>
          </a:p>
          <a:p>
            <a:r>
              <a:rPr lang="ru-RU" dirty="0" smtClean="0"/>
              <a:t>31.01.12.160-00000004   Стул </a:t>
            </a:r>
            <a:r>
              <a:rPr lang="ru-RU" dirty="0"/>
              <a:t>на деревянном </a:t>
            </a:r>
            <a:r>
              <a:rPr lang="ru-RU" dirty="0" smtClean="0"/>
              <a:t>каркасе</a:t>
            </a:r>
          </a:p>
          <a:p>
            <a:r>
              <a:rPr lang="ru-RU" dirty="0" smtClean="0"/>
              <a:t>31.09.13.149-00000006   Стул </a:t>
            </a:r>
            <a:r>
              <a:rPr lang="ru-RU" dirty="0"/>
              <a:t>детский для дошкольных </a:t>
            </a:r>
            <a:r>
              <a:rPr lang="ru-RU" dirty="0" smtClean="0"/>
              <a:t>учреждений</a:t>
            </a:r>
          </a:p>
          <a:p>
            <a:r>
              <a:rPr lang="ru-RU" dirty="0" smtClean="0"/>
              <a:t>31.01.11.121-00000004   Шкаф </a:t>
            </a:r>
            <a:r>
              <a:rPr lang="ru-RU" dirty="0"/>
              <a:t>для одежды </a:t>
            </a:r>
            <a:r>
              <a:rPr lang="ru-RU" dirty="0" smtClean="0"/>
              <a:t>металлический</a:t>
            </a:r>
          </a:p>
          <a:p>
            <a:r>
              <a:rPr lang="ru-RU" dirty="0" smtClean="0"/>
              <a:t>31.01.12.131-00000003   Шкаф </a:t>
            </a:r>
            <a:r>
              <a:rPr lang="ru-RU" dirty="0"/>
              <a:t>для одежды </a:t>
            </a:r>
            <a:r>
              <a:rPr lang="ru-RU" dirty="0" smtClean="0"/>
              <a:t>деревянный</a:t>
            </a:r>
          </a:p>
          <a:p>
            <a:r>
              <a:rPr lang="ru-RU" dirty="0" smtClean="0"/>
              <a:t>31.09.12.110-00000003   Диван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05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399659"/>
              </p:ext>
            </p:extLst>
          </p:nvPr>
        </p:nvGraphicFramePr>
        <p:xfrm>
          <a:off x="215504" y="107901"/>
          <a:ext cx="11305257" cy="658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0831"/>
                <a:gridCol w="2619829"/>
                <a:gridCol w="619910"/>
                <a:gridCol w="735162"/>
                <a:gridCol w="1441683"/>
                <a:gridCol w="1612477"/>
                <a:gridCol w="1780326"/>
                <a:gridCol w="1070006"/>
                <a:gridCol w="715033"/>
              </a:tblGrid>
              <a:tr h="70470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№ п/п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Наименование товара и/или наименование характеристики товара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Минимальное значение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Максимальное значение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Значение по позиции КТРУ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Единица измерения значения характеристики (согласно ГОСТ 8.417-2002 или ОКЕИ)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ГОСТ, регламент, стандарт или обоснование их не применения (п. 2 ч. 1 ст. 33 Закона №44-ФЗ)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Единица измерения товара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Количество товара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60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ysClr val="windowText" lastClr="000000"/>
                          </a:solidFill>
                          <a:effectLst/>
                        </a:rPr>
                        <a:t>Стеллаж металлический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Штука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16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464"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Высота стеллажа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≥ 2000  и  &lt; 2500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Миллиметр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464"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Глубина стеллажа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≥ 500  и  &lt; 700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Миллиметр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464"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Ширина стеллажа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≥ 1000  и  &lt; 1500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464"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ysClr val="windowText" lastClr="000000"/>
                          </a:solidFill>
                          <a:effectLst/>
                        </a:rPr>
                        <a:t>Максимальная нагрузка на полку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ysClr val="windowText" lastClr="000000"/>
                          </a:solidFill>
                          <a:effectLst/>
                        </a:rPr>
                        <a:t>≥ 100  и  &lt; 150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Килограмм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464"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Наличие ребер жесткости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ysClr val="windowText" lastClr="000000"/>
                          </a:solidFill>
                          <a:effectLst/>
                        </a:rPr>
                        <a:t>Да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600">
                <a:tc>
                  <a:txBody>
                    <a:bodyPr/>
                    <a:lstStyle/>
                    <a:p>
                      <a:pPr indent="342265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1.6*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Шаг перфорации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FF0000"/>
                          </a:solidFill>
                          <a:effectLst/>
                        </a:rPr>
                        <a:t>Сантиметр</a:t>
                      </a:r>
                      <a:endParaRPr lang="ru-RU" sz="15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600">
                <a:tc>
                  <a:txBody>
                    <a:bodyPr/>
                    <a:lstStyle/>
                    <a:p>
                      <a:pPr indent="342265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</a:rPr>
                        <a:t>1.7*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Количество полок в секции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ru-RU" sz="15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Штука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60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Диван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Штука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1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600"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Вид материала обивки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ysClr val="windowText" lastClr="000000"/>
                          </a:solidFill>
                          <a:effectLst/>
                        </a:rPr>
                        <a:t>Кожа искусственная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464"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Количество посадочных мест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ysClr val="windowText" lastClr="000000"/>
                          </a:solidFill>
                          <a:effectLst/>
                        </a:rPr>
                        <a:t>Штука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600"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Наличие механизма раскладывания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Нет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464"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Тип дивана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Прямой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464"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Тип каркаса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Деревянный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464"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Наполнитель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Беспружинный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464"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Наличие подлокотников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Да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600">
                <a:tc>
                  <a:txBody>
                    <a:bodyPr/>
                    <a:lstStyle/>
                    <a:p>
                      <a:pPr indent="342265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2.8*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Размеры: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600">
                <a:tc>
                  <a:txBody>
                    <a:bodyPr/>
                    <a:lstStyle/>
                    <a:p>
                      <a:pPr indent="342265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2.8.1*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FF0000"/>
                          </a:solidFill>
                          <a:effectLst/>
                        </a:rPr>
                        <a:t>Длина</a:t>
                      </a:r>
                      <a:endParaRPr lang="ru-RU" sz="15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FF0000"/>
                          </a:solidFill>
                          <a:effectLst/>
                        </a:rPr>
                        <a:t>1400</a:t>
                      </a:r>
                      <a:endParaRPr lang="ru-RU" sz="15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FF0000"/>
                          </a:solidFill>
                          <a:effectLst/>
                        </a:rPr>
                        <a:t>1500</a:t>
                      </a:r>
                      <a:endParaRPr lang="ru-RU" sz="15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FF0000"/>
                          </a:solidFill>
                          <a:effectLst/>
                        </a:rPr>
                        <a:t>Миллиметр</a:t>
                      </a:r>
                      <a:endParaRPr lang="ru-RU" sz="15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600">
                <a:tc>
                  <a:txBody>
                    <a:bodyPr/>
                    <a:lstStyle/>
                    <a:p>
                      <a:pPr indent="342265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</a:rPr>
                        <a:t>2.8.2*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Ширина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700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800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Миллиметр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600">
                <a:tc>
                  <a:txBody>
                    <a:bodyPr/>
                    <a:lstStyle/>
                    <a:p>
                      <a:pPr indent="342265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</a:rPr>
                        <a:t>2.8.3*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FF0000"/>
                          </a:solidFill>
                          <a:effectLst/>
                        </a:rPr>
                        <a:t>Высота</a:t>
                      </a:r>
                      <a:endParaRPr lang="ru-RU" sz="15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FF0000"/>
                          </a:solidFill>
                          <a:effectLst/>
                        </a:rPr>
                        <a:t>900</a:t>
                      </a:r>
                      <a:endParaRPr lang="ru-RU" sz="15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FF0000"/>
                          </a:solidFill>
                          <a:effectLst/>
                        </a:rPr>
                        <a:t>1000</a:t>
                      </a:r>
                      <a:endParaRPr lang="ru-RU" sz="15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Миллиметр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235" marR="35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541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544" y="395933"/>
            <a:ext cx="106571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</a:rPr>
              <a:t>ВНИМАНИЕ УЧАСТНИКАМ ЗАКУПОК!!! Нижеуказанные параметры рекомендуется не указывать в своих заявках на основании пункта 1.2.13 Инструкции по заполнению заявки, т.к. по этим показателям 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ТРЕБУЕТСЯ ТОЛЬКО СОГЛАСИЕ </a:t>
            </a:r>
            <a:r>
              <a:rPr lang="ru-RU" dirty="0">
                <a:latin typeface="+mn-lt"/>
              </a:rPr>
              <a:t>участника закупки. Эти показатели в последующем будут включаться в контракт 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в НЕИЗМЕННОМ </a:t>
            </a:r>
            <a:r>
              <a:rPr lang="ru-RU" dirty="0">
                <a:latin typeface="+mn-lt"/>
              </a:rPr>
              <a:t>виде</a:t>
            </a:r>
            <a:r>
              <a:rPr lang="ru-RU" dirty="0" smtClean="0">
                <a:latin typeface="+mn-lt"/>
              </a:rPr>
              <a:t>!!!</a:t>
            </a:r>
          </a:p>
          <a:p>
            <a:endParaRPr lang="ru-RU" b="1" dirty="0" smtClean="0">
              <a:latin typeface="+mn-lt"/>
            </a:endParaRPr>
          </a:p>
          <a:p>
            <a:r>
              <a:rPr lang="ru-RU" b="1" dirty="0" smtClean="0">
                <a:latin typeface="+mn-lt"/>
              </a:rPr>
              <a:t>По </a:t>
            </a:r>
            <a:r>
              <a:rPr lang="ru-RU" b="1" dirty="0">
                <a:latin typeface="+mn-lt"/>
              </a:rPr>
              <a:t>позиции 1 </a:t>
            </a:r>
            <a:r>
              <a:rPr lang="ru-RU" b="1" dirty="0" smtClean="0">
                <a:latin typeface="+mn-lt"/>
              </a:rPr>
              <a:t>*:</a:t>
            </a:r>
          </a:p>
          <a:p>
            <a:r>
              <a:rPr lang="ru-RU" b="1" dirty="0" smtClean="0">
                <a:latin typeface="+mn-lt"/>
              </a:rPr>
              <a:t>Примерный внешний вид</a:t>
            </a:r>
          </a:p>
          <a:p>
            <a:r>
              <a:rPr lang="ru-RU" dirty="0">
                <a:latin typeface="+mn-lt"/>
              </a:rPr>
              <a:t>Стеллажи комплектуются пластиковыми подпятниками. </a:t>
            </a:r>
            <a:endParaRPr lang="ru-RU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Цвет</a:t>
            </a:r>
            <a:r>
              <a:rPr lang="ru-RU" dirty="0">
                <a:latin typeface="+mn-lt"/>
              </a:rPr>
              <a:t>: серый полуматовый. Тип покрытия: порошковое.</a:t>
            </a:r>
          </a:p>
          <a:p>
            <a:endParaRPr lang="ru-RU" dirty="0" smtClean="0">
              <a:latin typeface="+mn-lt"/>
            </a:endParaRPr>
          </a:p>
          <a:p>
            <a:r>
              <a:rPr lang="ru-RU" b="1" dirty="0" smtClean="0">
                <a:latin typeface="+mn-lt"/>
              </a:rPr>
              <a:t>По позиции 2 *:</a:t>
            </a:r>
          </a:p>
          <a:p>
            <a:r>
              <a:rPr lang="ru-RU" b="1" dirty="0" smtClean="0">
                <a:latin typeface="+mn-lt"/>
              </a:rPr>
              <a:t>Примерный </a:t>
            </a:r>
            <a:r>
              <a:rPr lang="ru-RU" b="1" dirty="0">
                <a:latin typeface="+mn-lt"/>
              </a:rPr>
              <a:t>внешний вид</a:t>
            </a:r>
          </a:p>
          <a:p>
            <a:r>
              <a:rPr lang="ru-RU" dirty="0" smtClean="0">
                <a:latin typeface="+mn-lt"/>
              </a:rPr>
              <a:t>Цвет </a:t>
            </a:r>
            <a:r>
              <a:rPr lang="ru-RU" dirty="0">
                <a:latin typeface="+mn-lt"/>
              </a:rPr>
              <a:t>обивки: слоновая кость</a:t>
            </a:r>
            <a:r>
              <a:rPr lang="ru-RU" dirty="0" smtClean="0">
                <a:latin typeface="+mn-lt"/>
              </a:rPr>
              <a:t>.</a:t>
            </a:r>
          </a:p>
          <a:p>
            <a:endParaRPr lang="ru-RU" dirty="0">
              <a:latin typeface="+mn-lt"/>
            </a:endParaRPr>
          </a:p>
          <a:p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По позиции 2 *:</a:t>
            </a:r>
          </a:p>
          <a:p>
            <a:r>
              <a:rPr lang="ru-RU" b="1" dirty="0">
                <a:latin typeface="+mn-lt"/>
              </a:rPr>
              <a:t>Примерный внешний вид</a:t>
            </a:r>
          </a:p>
          <a:p>
            <a:r>
              <a:rPr lang="ru-RU" dirty="0" smtClean="0">
                <a:latin typeface="+mn-lt"/>
              </a:rPr>
              <a:t>Наполнитель</a:t>
            </a:r>
            <a:r>
              <a:rPr lang="ru-RU" dirty="0">
                <a:latin typeface="+mn-lt"/>
              </a:rPr>
              <a:t>: </a:t>
            </a:r>
            <a:r>
              <a:rPr lang="ru-RU" dirty="0" err="1">
                <a:latin typeface="+mn-lt"/>
              </a:rPr>
              <a:t>Пенополиуретан</a:t>
            </a:r>
            <a:r>
              <a:rPr lang="ru-RU" dirty="0">
                <a:latin typeface="+mn-lt"/>
              </a:rPr>
              <a:t> (ППУ). Мебельная лента. </a:t>
            </a:r>
            <a:endParaRPr lang="ru-RU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Обивка</a:t>
            </a:r>
            <a:r>
              <a:rPr lang="ru-RU" dirty="0">
                <a:latin typeface="+mn-lt"/>
              </a:rPr>
              <a:t>: </a:t>
            </a:r>
            <a:r>
              <a:rPr lang="ru-RU" dirty="0" err="1">
                <a:latin typeface="+mn-lt"/>
              </a:rPr>
              <a:t>экокожа</a:t>
            </a:r>
            <a:r>
              <a:rPr lang="ru-RU" dirty="0">
                <a:latin typeface="+mn-lt"/>
              </a:rPr>
              <a:t>. Цвет обивки: слоновая кость.</a:t>
            </a:r>
          </a:p>
          <a:p>
            <a:endParaRPr lang="ru-RU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702" y="1278775"/>
            <a:ext cx="2037217" cy="37158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493" y="1824156"/>
            <a:ext cx="3027500" cy="21454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384" y="3877402"/>
            <a:ext cx="2974609" cy="20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34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520" y="683965"/>
            <a:ext cx="110892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n-lt"/>
              </a:rPr>
              <a:t>Описание </a:t>
            </a:r>
            <a:r>
              <a:rPr lang="ru-RU" sz="2000" dirty="0">
                <a:latin typeface="+mn-lt"/>
              </a:rPr>
              <a:t>объекта закупки может включать </a:t>
            </a:r>
            <a:r>
              <a:rPr lang="ru-RU" sz="2000" i="1" dirty="0">
                <a:latin typeface="+mn-lt"/>
              </a:rPr>
              <a:t>в себя спецификации, планы, чертежи, эскизы, фотографии, результаты работы, тестирования, требования</a:t>
            </a:r>
            <a:r>
              <a:rPr lang="ru-RU" sz="2000" dirty="0">
                <a:latin typeface="+mn-lt"/>
              </a:rPr>
              <a:t>, в том числе в отношении проведения испытаний, методов испытаний, упаковки в соответствии с требованиями </a:t>
            </a:r>
            <a:r>
              <a:rPr lang="ru-RU" sz="2000" dirty="0" smtClean="0">
                <a:latin typeface="+mn-lt"/>
              </a:rPr>
              <a:t>ГК РФ, </a:t>
            </a:r>
            <a:r>
              <a:rPr lang="ru-RU" sz="2000" dirty="0">
                <a:latin typeface="+mn-lt"/>
              </a:rPr>
              <a:t>маркировки, этикеток, подтверждения соответствия, процессов и методов производства в соответствии с требованиями технических регламентов, документов, разрабатываемых и применяемых в национальной системе стандартизации, технических условий, а также в отношении условных обозначений и </a:t>
            </a:r>
            <a:r>
              <a:rPr lang="ru-RU" sz="2000" dirty="0" smtClean="0">
                <a:latin typeface="+mn-lt"/>
              </a:rPr>
              <a:t>терминологии </a:t>
            </a:r>
          </a:p>
          <a:p>
            <a:pPr algn="r"/>
            <a:r>
              <a:rPr lang="ru-RU" sz="2000" dirty="0" smtClean="0">
                <a:latin typeface="+mn-lt"/>
              </a:rPr>
              <a:t>(п.3 ч.1 ст.33 закона)</a:t>
            </a:r>
          </a:p>
          <a:p>
            <a:endParaRPr lang="ru-RU" sz="2000" dirty="0">
              <a:latin typeface="+mn-lt"/>
            </a:endParaRPr>
          </a:p>
          <a:p>
            <a:endParaRPr lang="ru-RU" sz="2000" dirty="0" smtClean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Документация </a:t>
            </a:r>
            <a:r>
              <a:rPr lang="ru-RU" sz="2000" dirty="0">
                <a:latin typeface="+mn-lt"/>
              </a:rPr>
              <a:t>о закупке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должна содержать </a:t>
            </a:r>
            <a:r>
              <a:rPr lang="ru-RU" sz="2000" dirty="0">
                <a:latin typeface="+mn-lt"/>
              </a:rPr>
              <a:t>изображение поставляемого товара, позволяющее его идентифицировать и подготовить заявку, окончательное предложение, </a:t>
            </a:r>
            <a:r>
              <a:rPr lang="ru-RU" sz="2000" b="1" dirty="0">
                <a:solidFill>
                  <a:srgbClr val="7030A0"/>
                </a:solidFill>
                <a:latin typeface="+mn-lt"/>
              </a:rPr>
              <a:t>если в такой документации содержится требование о соответствии поставляемого товара изображению товара, на поставку которого заключается </a:t>
            </a:r>
            <a:r>
              <a:rPr lang="ru-RU" sz="2000" b="1" dirty="0" smtClean="0">
                <a:solidFill>
                  <a:srgbClr val="7030A0"/>
                </a:solidFill>
                <a:latin typeface="+mn-lt"/>
              </a:rPr>
              <a:t>контракт</a:t>
            </a:r>
          </a:p>
          <a:p>
            <a:pPr algn="r"/>
            <a:r>
              <a:rPr lang="ru-RU" sz="2000" dirty="0" smtClean="0">
                <a:latin typeface="+mn-lt"/>
              </a:rPr>
              <a:t>(п.5 ч.1 ст.33 закона)</a:t>
            </a: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374542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11684</TotalTime>
  <Words>6588</Words>
  <Application>Microsoft Office PowerPoint</Application>
  <PresentationFormat>Произвольный</PresentationFormat>
  <Paragraphs>983</Paragraphs>
  <Slides>59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9" baseType="lpstr">
      <vt:lpstr>Arial Unicode MS</vt:lpstr>
      <vt:lpstr>Arial</vt:lpstr>
      <vt:lpstr>Calibri</vt:lpstr>
      <vt:lpstr>Constantia</vt:lpstr>
      <vt:lpstr>PT Sans</vt:lpstr>
      <vt:lpstr>Roboto</vt:lpstr>
      <vt:lpstr>Symbol</vt:lpstr>
      <vt:lpstr>Times New Roman</vt:lpstr>
      <vt:lpstr>Wingdings</vt:lpstr>
      <vt:lpstr>Ретро</vt:lpstr>
      <vt:lpstr>Покупка мебели 44-фз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Обязательный перечень (приложение 2 к Правилам № 927)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ВНИМАНИЕ!!!  www.ольгапратура.рф  Пратура Ольга Сергеевна – преподаватель, автор статей, семинаров  аттестованный эксперт - практик в сфере закупок  контактные данные: 8 (928) 77 - 22 - 324   pratura@mail.ru ospratura@gmail.com   Приглашаю к сотрудничеству образовательные организации и учебные центры, заказчиков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1004</cp:revision>
  <dcterms:created xsi:type="dcterms:W3CDTF">2016-11-03T07:58:51Z</dcterms:created>
  <dcterms:modified xsi:type="dcterms:W3CDTF">2020-11-19T06:59:30Z</dcterms:modified>
</cp:coreProperties>
</file>